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4610100" cy="3467100"/>
  <p:notesSz cx="4610100" cy="34671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44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6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6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60.png"/><Relationship Id="rId4" Type="http://schemas.openxmlformats.org/officeDocument/2006/relationships/image" Target="../media/image5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70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70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71.png"/><Relationship Id="rId9" Type="http://schemas.openxmlformats.org/officeDocument/2006/relationships/image" Target="../media/image6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70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6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1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10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17.png"/><Relationship Id="rId7" Type="http://schemas.openxmlformats.org/officeDocument/2006/relationships/image" Target="../media/image113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17.png"/><Relationship Id="rId7" Type="http://schemas.openxmlformats.org/officeDocument/2006/relationships/image" Target="../media/image113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Relationship Id="rId9" Type="http://schemas.openxmlformats.org/officeDocument/2006/relationships/image" Target="../media/image11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117.png"/><Relationship Id="rId7" Type="http://schemas.openxmlformats.org/officeDocument/2006/relationships/image" Target="../media/image124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17.png"/><Relationship Id="rId7" Type="http://schemas.openxmlformats.org/officeDocument/2006/relationships/image" Target="../media/image124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17.png"/><Relationship Id="rId7" Type="http://schemas.openxmlformats.org/officeDocument/2006/relationships/image" Target="../media/image124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Relationship Id="rId9" Type="http://schemas.openxmlformats.org/officeDocument/2006/relationships/image" Target="../media/image126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barbosa@fgv.br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86956" y="576109"/>
            <a:ext cx="4434139" cy="82384"/>
          </a:xfrm>
          <a:custGeom>
            <a:avLst/>
            <a:gdLst/>
            <a:ahLst/>
            <a:cxnLst/>
            <a:rect l="l" t="t" r="r" b="b"/>
            <a:pathLst>
              <a:path w="4434139" h="82384">
                <a:moveTo>
                  <a:pt x="0" y="50800"/>
                </a:moveTo>
                <a:lnTo>
                  <a:pt x="0" y="82384"/>
                </a:lnTo>
                <a:lnTo>
                  <a:pt x="4434139" y="82384"/>
                </a:lnTo>
                <a:lnTo>
                  <a:pt x="4434139" y="50800"/>
                </a:lnTo>
                <a:lnTo>
                  <a:pt x="4433242" y="41300"/>
                </a:lnTo>
                <a:lnTo>
                  <a:pt x="4410282" y="7786"/>
                </a:lnTo>
                <a:lnTo>
                  <a:pt x="4383338" y="0"/>
                </a:lnTo>
                <a:lnTo>
                  <a:pt x="50800" y="0"/>
                </a:lnTo>
                <a:lnTo>
                  <a:pt x="7786" y="23856"/>
                </a:lnTo>
                <a:lnTo>
                  <a:pt x="0" y="5080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57594" y="1070139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8557" y="1120940"/>
            <a:ext cx="4281737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21095" y="613962"/>
            <a:ext cx="50800" cy="4688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21095" y="677463"/>
            <a:ext cx="50800" cy="405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956" y="620526"/>
            <a:ext cx="4434139" cy="513114"/>
          </a:xfrm>
          <a:custGeom>
            <a:avLst/>
            <a:gdLst/>
            <a:ahLst/>
            <a:cxnLst/>
            <a:rect l="l" t="t" r="r" b="b"/>
            <a:pathLst>
              <a:path w="4434139" h="513114">
                <a:moveTo>
                  <a:pt x="0" y="462314"/>
                </a:moveTo>
                <a:lnTo>
                  <a:pt x="16636" y="499828"/>
                </a:lnTo>
                <a:lnTo>
                  <a:pt x="50800" y="513114"/>
                </a:lnTo>
                <a:lnTo>
                  <a:pt x="4383338" y="513114"/>
                </a:lnTo>
                <a:lnTo>
                  <a:pt x="4420852" y="496478"/>
                </a:lnTo>
                <a:lnTo>
                  <a:pt x="4434139" y="462314"/>
                </a:lnTo>
                <a:lnTo>
                  <a:pt x="4434139" y="0"/>
                </a:lnTo>
                <a:lnTo>
                  <a:pt x="0" y="0"/>
                </a:lnTo>
                <a:lnTo>
                  <a:pt x="0" y="462314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1095" y="664763"/>
            <a:ext cx="0" cy="437126"/>
          </a:xfrm>
          <a:custGeom>
            <a:avLst/>
            <a:gdLst/>
            <a:ahLst/>
            <a:cxnLst/>
            <a:rect l="l" t="t" r="r" b="b"/>
            <a:pathLst>
              <a:path h="437126">
                <a:moveTo>
                  <a:pt x="0" y="437126"/>
                </a:moveTo>
                <a:lnTo>
                  <a:pt x="0" y="0"/>
                </a:lnTo>
              </a:path>
            </a:pathLst>
          </a:custGeom>
          <a:ln w="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21095" y="65206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0">
            <a:solidFill>
              <a:srgbClr val="AFAFA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21095" y="63936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0">
            <a:solidFill>
              <a:srgbClr val="CECE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21095" y="62666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0">
            <a:solidFill>
              <a:srgbClr val="EFEF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4657" y="667375"/>
            <a:ext cx="3652390" cy="415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</a:t>
            </a:r>
            <a:r>
              <a:rPr sz="14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847570" marR="861256" algn="ctr">
              <a:lnSpc>
                <a:spcPct val="95825"/>
              </a:lnSpc>
              <a:spcBef>
                <a:spcPts val="304"/>
              </a:spcBef>
            </a:pP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Institutions</a:t>
            </a:r>
            <a:r>
              <a:rPr sz="1100" spc="-4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100" spc="-2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3375" y="1379286"/>
            <a:ext cx="1813325" cy="604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883" marR="412317" algn="ctr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Klenio</a:t>
            </a:r>
            <a:r>
              <a:rPr sz="1100" spc="8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Barbosa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75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Sao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aulo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School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Economics</a:t>
            </a:r>
            <a:endParaRPr sz="1100">
              <a:latin typeface="Times New Roman"/>
              <a:cs typeface="Times New Roman"/>
            </a:endParaRPr>
          </a:p>
          <a:p>
            <a:pPr marL="178851" marR="190920" algn="ctr">
              <a:lnSpc>
                <a:spcPct val="95825"/>
              </a:lnSpc>
              <a:spcBef>
                <a:spcPts val="16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Fundação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Getulio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-11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025" y="2111546"/>
            <a:ext cx="2916453" cy="126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85"/>
              </a:lnSpc>
              <a:spcBef>
                <a:spcPts val="44"/>
              </a:spcBef>
            </a:pPr>
            <a:r>
              <a:rPr sz="800" spc="0" dirty="0" smtClean="0">
                <a:latin typeface="Times New Roman"/>
                <a:cs typeface="Times New Roman"/>
              </a:rPr>
              <a:t>10th</a:t>
            </a:r>
            <a:r>
              <a:rPr sz="800" spc="-14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INGP</a:t>
            </a:r>
            <a:r>
              <a:rPr sz="800" spc="-18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Annual</a:t>
            </a:r>
            <a:r>
              <a:rPr sz="800" spc="-2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Conference</a:t>
            </a:r>
            <a:r>
              <a:rPr sz="800" spc="-36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on</a:t>
            </a:r>
            <a:r>
              <a:rPr sz="800" spc="-7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Public</a:t>
            </a:r>
            <a:r>
              <a:rPr sz="800" spc="-20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Procurement</a:t>
            </a:r>
            <a:r>
              <a:rPr sz="800" spc="-40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in</a:t>
            </a:r>
            <a:r>
              <a:rPr sz="800" spc="-6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the</a:t>
            </a:r>
            <a:r>
              <a:rPr sz="800" spc="-9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Americas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2018" y="2323191"/>
            <a:ext cx="1779142" cy="126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85"/>
              </a:lnSpc>
              <a:spcBef>
                <a:spcPts val="44"/>
              </a:spcBef>
            </a:pPr>
            <a:r>
              <a:rPr sz="800" spc="0" dirty="0" smtClean="0">
                <a:latin typeface="Times New Roman"/>
                <a:cs typeface="Times New Roman"/>
              </a:rPr>
              <a:t>October</a:t>
            </a:r>
            <a:r>
              <a:rPr sz="800" spc="-2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28-30,</a:t>
            </a:r>
            <a:r>
              <a:rPr sz="800" spc="-20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2014</a:t>
            </a:r>
            <a:r>
              <a:rPr sz="800" spc="-1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-</a:t>
            </a:r>
            <a:r>
              <a:rPr sz="800" spc="-2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Asunción,</a:t>
            </a:r>
            <a:r>
              <a:rPr sz="800" spc="-32" dirty="0" smtClean="0">
                <a:latin typeface="Times New Roman"/>
                <a:cs typeface="Times New Roman"/>
              </a:rPr>
              <a:t> </a:t>
            </a:r>
            <a:r>
              <a:rPr sz="800" spc="-9" dirty="0" smtClean="0">
                <a:latin typeface="Times New Roman"/>
                <a:cs typeface="Times New Roman"/>
              </a:rPr>
              <a:t>P</a:t>
            </a:r>
            <a:r>
              <a:rPr sz="800" spc="0" dirty="0" smtClean="0">
                <a:latin typeface="Times New Roman"/>
                <a:cs typeface="Times New Roman"/>
              </a:rPr>
              <a:t>araguay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406142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Human-Resource</a:t>
            </a:r>
            <a:r>
              <a:rPr sz="1400" spc="2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Corporations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05407"/>
            <a:ext cx="410217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382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theoretical</a:t>
            </a:r>
            <a:r>
              <a:rPr sz="1100" spc="-4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economists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analyzing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ferent</a:t>
            </a:r>
            <a:r>
              <a:rPr sz="1100" spc="-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81149"/>
            <a:ext cx="356817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Economic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agents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porations</a:t>
            </a:r>
            <a:r>
              <a:rPr sz="1100" spc="2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ated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399090"/>
            <a:ext cx="3804228" cy="798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ormance-based</a:t>
            </a:r>
            <a:r>
              <a:rPr sz="1000" spc="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compensation: 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bonus,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54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share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options;</a:t>
            </a:r>
            <a:endParaRPr sz="1000">
              <a:latin typeface="Times New Roman"/>
              <a:cs typeface="Times New Roman"/>
            </a:endParaRPr>
          </a:p>
          <a:p>
            <a:pPr marL="12700" marR="22469" indent="0">
              <a:lnSpc>
                <a:spcPct val="99658"/>
              </a:lnSpc>
              <a:spcBef>
                <a:spcPts val="72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within</a:t>
            </a:r>
            <a:r>
              <a:rPr sz="1000" spc="-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promotions,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outside</a:t>
            </a:r>
            <a:r>
              <a:rPr sz="1000" spc="-54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 opportunities;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73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institution</a:t>
            </a:r>
            <a:r>
              <a:rPr sz="1000" spc="-37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mission:</a:t>
            </a:r>
            <a:r>
              <a:rPr sz="1000" spc="1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self-mot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ated</a:t>
            </a:r>
            <a:r>
              <a:rPr sz="1000" spc="-5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empl</a:t>
            </a:r>
            <a:r>
              <a:rPr sz="1000" spc="-9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yers.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61575"/>
            <a:ext cx="3867310" cy="336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goods</a:t>
            </a:r>
            <a:r>
              <a:rPr sz="1100" spc="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bads</a:t>
            </a:r>
            <a:r>
              <a:rPr sz="1100" spc="16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such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schemes</a:t>
            </a:r>
            <a:r>
              <a:rPr sz="1100" spc="-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gely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</a:t>
            </a:r>
            <a:r>
              <a:rPr sz="1100" spc="-44" dirty="0" smtClean="0">
                <a:latin typeface="Times New Roman"/>
                <a:cs typeface="Times New Roman"/>
              </a:rPr>
              <a:t>n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esti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ated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numerous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scholars.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023" y="2841323"/>
            <a:ext cx="4067882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What</a:t>
            </a:r>
            <a:r>
              <a:rPr sz="1100" spc="2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10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we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say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about</a:t>
            </a:r>
            <a:r>
              <a:rPr sz="1100" spc="2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1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</a:t>
            </a:r>
            <a:r>
              <a:rPr sz="1100" spc="8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ganizations?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8874" y="288724"/>
            <a:ext cx="2356686" cy="1858696"/>
          </a:xfrm>
          <a:custGeom>
            <a:avLst/>
            <a:gdLst/>
            <a:ahLst/>
            <a:cxnLst/>
            <a:rect l="l" t="t" r="r" b="b"/>
            <a:pathLst>
              <a:path w="2356686" h="1858696">
                <a:moveTo>
                  <a:pt x="0" y="0"/>
                </a:moveTo>
                <a:lnTo>
                  <a:pt x="2356686" y="0"/>
                </a:lnTo>
                <a:lnTo>
                  <a:pt x="2356686" y="1858696"/>
                </a:lnTo>
                <a:lnTo>
                  <a:pt x="0" y="1858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37578" y="343666"/>
            <a:ext cx="37407" cy="0"/>
          </a:xfrm>
          <a:custGeom>
            <a:avLst/>
            <a:gdLst/>
            <a:ahLst/>
            <a:cxnLst/>
            <a:rect l="l" t="t" r="r" b="b"/>
            <a:pathLst>
              <a:path w="37407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3607">
            <a:solidFill>
              <a:srgbClr val="541A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84338" y="343666"/>
            <a:ext cx="37407" cy="0"/>
          </a:xfrm>
          <a:custGeom>
            <a:avLst/>
            <a:gdLst/>
            <a:ahLst/>
            <a:cxnLst/>
            <a:rect l="l" t="t" r="r" b="b"/>
            <a:pathLst>
              <a:path w="37407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3607">
            <a:solidFill>
              <a:srgbClr val="541A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37578" y="349511"/>
            <a:ext cx="2337982" cy="1559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37578" y="1954536"/>
            <a:ext cx="37407" cy="0"/>
          </a:xfrm>
          <a:custGeom>
            <a:avLst/>
            <a:gdLst/>
            <a:ahLst/>
            <a:cxnLst/>
            <a:rect l="l" t="t" r="r" b="b"/>
            <a:pathLst>
              <a:path w="37407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3607">
            <a:solidFill>
              <a:srgbClr val="541A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84338" y="1954536"/>
            <a:ext cx="37407" cy="0"/>
          </a:xfrm>
          <a:custGeom>
            <a:avLst/>
            <a:gdLst/>
            <a:ahLst/>
            <a:cxnLst/>
            <a:rect l="l" t="t" r="r" b="b"/>
            <a:pathLst>
              <a:path w="37407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3607">
            <a:solidFill>
              <a:srgbClr val="541A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7578" y="1996620"/>
            <a:ext cx="29096" cy="0"/>
          </a:xfrm>
          <a:custGeom>
            <a:avLst/>
            <a:gdLst/>
            <a:ahLst/>
            <a:cxnLst/>
            <a:rect l="l" t="t" r="r" b="b"/>
            <a:pathLst>
              <a:path w="29096">
                <a:moveTo>
                  <a:pt x="0" y="0"/>
                </a:moveTo>
                <a:lnTo>
                  <a:pt x="29096" y="0"/>
                </a:lnTo>
              </a:path>
            </a:pathLst>
          </a:custGeom>
          <a:ln w="3607">
            <a:solidFill>
              <a:srgbClr val="0000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37578" y="2080787"/>
            <a:ext cx="9351" cy="0"/>
          </a:xfrm>
          <a:custGeom>
            <a:avLst/>
            <a:gdLst/>
            <a:ahLst/>
            <a:cxnLst/>
            <a:rect l="l" t="t" r="r" b="b"/>
            <a:pathLst>
              <a:path w="9351">
                <a:moveTo>
                  <a:pt x="0" y="0"/>
                </a:moveTo>
                <a:lnTo>
                  <a:pt x="9351" y="0"/>
                </a:lnTo>
              </a:path>
            </a:pathLst>
          </a:custGeom>
          <a:ln w="3607">
            <a:solidFill>
              <a:srgbClr val="0000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4184769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Incent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1400" spc="12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400" spc="5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anization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ernment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4878" y="297358"/>
            <a:ext cx="109567" cy="62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5"/>
              </a:spcBef>
            </a:pPr>
            <a:r>
              <a:rPr sz="300" spc="0" dirty="0" smtClean="0">
                <a:solidFill>
                  <a:srgbClr val="541A8B"/>
                </a:solidFill>
                <a:latin typeface="Times New Roman"/>
                <a:cs typeface="Times New Roman"/>
              </a:rPr>
              <a:t>→</a:t>
            </a:r>
            <a:r>
              <a:rPr sz="300" spc="-5" dirty="0" smtClean="0">
                <a:solidFill>
                  <a:srgbClr val="541A8B"/>
                </a:solidFill>
                <a:latin typeface="Times New Roman"/>
                <a:cs typeface="Times New Roman"/>
              </a:rPr>
              <a:t> </a:t>
            </a:r>
            <a:r>
              <a:rPr sz="300" spc="0" dirty="0" smtClean="0">
                <a:solidFill>
                  <a:srgbClr val="541A8B"/>
                </a:solidFill>
                <a:latin typeface="Times New Roman"/>
                <a:cs typeface="Times New Roman"/>
              </a:rPr>
              <a:t>←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4878" y="1908228"/>
            <a:ext cx="109567" cy="62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5"/>
              </a:spcBef>
            </a:pPr>
            <a:r>
              <a:rPr sz="300" spc="0" dirty="0" smtClean="0">
                <a:solidFill>
                  <a:srgbClr val="541A8B"/>
                </a:solidFill>
                <a:latin typeface="Times New Roman"/>
                <a:cs typeface="Times New Roman"/>
              </a:rPr>
              <a:t>→</a:t>
            </a:r>
            <a:r>
              <a:rPr sz="300" spc="-5" dirty="0" smtClean="0">
                <a:solidFill>
                  <a:srgbClr val="541A8B"/>
                </a:solidFill>
                <a:latin typeface="Times New Roman"/>
                <a:cs typeface="Times New Roman"/>
              </a:rPr>
              <a:t> </a:t>
            </a:r>
            <a:r>
              <a:rPr sz="300" spc="0" dirty="0" smtClean="0">
                <a:solidFill>
                  <a:srgbClr val="541A8B"/>
                </a:solidFill>
                <a:latin typeface="Times New Roman"/>
                <a:cs typeface="Times New Roman"/>
              </a:rPr>
              <a:t>→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968" y="1975126"/>
            <a:ext cx="3527243" cy="167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100" spc="0" dirty="0" smtClean="0">
                <a:latin typeface="Times New Roman"/>
                <a:cs typeface="Times New Roman"/>
              </a:rPr>
              <a:t>“Incenti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18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T</a:t>
            </a:r>
            <a:r>
              <a:rPr sz="450" spc="-204" baseline="86963" dirty="0" smtClean="0">
                <a:latin typeface="Times New Roman"/>
                <a:cs typeface="Times New Roman"/>
              </a:rPr>
              <a:t>&amp;</a:t>
            </a:r>
            <a:r>
              <a:rPr sz="1100" u="sng" spc="-339" dirty="0" smtClean="0">
                <a:latin typeface="Times New Roman"/>
                <a:cs typeface="Times New Roman"/>
              </a:rPr>
              <a:t>h</a:t>
            </a:r>
            <a:r>
              <a:rPr sz="450" u="sng" spc="0" baseline="86963" dirty="0" smtClean="0">
                <a:latin typeface="Times New Roman"/>
                <a:cs typeface="Times New Roman"/>
              </a:rPr>
              <a:t>97</a:t>
            </a:r>
            <a:r>
              <a:rPr sz="450" u="sng" spc="-104" baseline="86963" dirty="0" smtClean="0">
                <a:latin typeface="Times New Roman"/>
                <a:cs typeface="Times New Roman"/>
              </a:rPr>
              <a:t>3</a:t>
            </a:r>
            <a:r>
              <a:rPr sz="1100" u="sng" spc="-379" dirty="0" smtClean="0">
                <a:latin typeface="Times New Roman"/>
                <a:cs typeface="Times New Roman"/>
              </a:rPr>
              <a:t>e</a:t>
            </a:r>
            <a:r>
              <a:rPr sz="450" u="sng" spc="0" baseline="86963" dirty="0" smtClean="0">
                <a:latin typeface="Times New Roman"/>
                <a:cs typeface="Times New Roman"/>
              </a:rPr>
              <a:t>3;</a:t>
            </a:r>
            <a:r>
              <a:rPr sz="450" u="sng" spc="-19" baseline="86963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ry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has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mainly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motivated</a:t>
            </a:r>
            <a:r>
              <a:rPr sz="1100" spc="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</a:t>
            </a:r>
            <a:r>
              <a:rPr sz="1100" spc="-7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applied</a:t>
            </a:r>
            <a:r>
              <a:rPr sz="1100" spc="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4878" y="2076563"/>
            <a:ext cx="221772" cy="62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5"/>
              </a:spcBef>
            </a:pPr>
            <a:r>
              <a:rPr sz="300" spc="0" dirty="0" smtClean="0">
                <a:solidFill>
                  <a:srgbClr val="0000ED"/>
                </a:solidFill>
                <a:latin typeface="Times New Roman"/>
                <a:cs typeface="Times New Roman"/>
              </a:rPr>
              <a:t>TSE</a:t>
            </a:r>
            <a:r>
              <a:rPr sz="300" spc="-10" dirty="0" smtClean="0">
                <a:solidFill>
                  <a:srgbClr val="0000ED"/>
                </a:solidFill>
                <a:latin typeface="Times New Roman"/>
                <a:cs typeface="Times New Roman"/>
              </a:rPr>
              <a:t> </a:t>
            </a:r>
            <a:r>
              <a:rPr sz="300" spc="0" dirty="0" smtClean="0">
                <a:solidFill>
                  <a:srgbClr val="0000ED"/>
                </a:solidFill>
                <a:latin typeface="Times New Roman"/>
                <a:cs typeface="Times New Roman"/>
              </a:rPr>
              <a:t>Pictures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147198"/>
            <a:ext cx="3705540" cy="1079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private</a:t>
            </a:r>
            <a:r>
              <a:rPr sz="1100" spc="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organizations.</a:t>
            </a:r>
            <a:r>
              <a:rPr sz="1100" spc="239" dirty="0" smtClean="0">
                <a:latin typeface="Times New Roman"/>
                <a:cs typeface="Times New Roman"/>
              </a:rPr>
              <a:t> </a:t>
            </a:r>
            <a:r>
              <a:rPr sz="1100" spc="-87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et,</a:t>
            </a:r>
            <a:r>
              <a:rPr sz="1100" spc="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vi</a:t>
            </a:r>
            <a:r>
              <a:rPr sz="1100" spc="-13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 </a:t>
            </a:r>
            <a:r>
              <a:rPr sz="1100" spc="-5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played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</a:t>
            </a:r>
            <a:endParaRPr sz="1100">
              <a:latin typeface="Times New Roman"/>
              <a:cs typeface="Times New Roman"/>
            </a:endParaRPr>
          </a:p>
          <a:p>
            <a:pPr marL="12700" marR="3004" indent="0">
              <a:lnSpc>
                <a:spcPts val="1264"/>
              </a:lnSpc>
              <a:spcBef>
                <a:spcPts val="3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civil</a:t>
            </a:r>
            <a:r>
              <a:rPr sz="1100" spc="-7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servants and</a:t>
            </a:r>
            <a:r>
              <a:rPr sz="1100" spc="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politicians 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our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economies,</a:t>
            </a:r>
            <a:r>
              <a:rPr sz="1100" spc="-9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one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may</a:t>
            </a:r>
            <a:r>
              <a:rPr sz="1100" spc="-7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wonder why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limited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attention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has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1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voted</a:t>
            </a:r>
            <a:r>
              <a:rPr sz="1100" spc="-10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this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field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internal organization</a:t>
            </a:r>
            <a:r>
              <a:rPr sz="1100" spc="16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4" dirty="0" smtClean="0">
                <a:latin typeface="Times New Roman"/>
                <a:cs typeface="Times New Roman"/>
              </a:rPr>
              <a:t>ov</a:t>
            </a:r>
            <a:r>
              <a:rPr sz="1100" spc="0" dirty="0" smtClean="0">
                <a:latin typeface="Times New Roman"/>
                <a:cs typeface="Times New Roman"/>
              </a:rPr>
              <a:t>ernment.”</a:t>
            </a:r>
            <a:r>
              <a:rPr sz="1100" spc="246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J</a:t>
            </a:r>
            <a:r>
              <a:rPr sz="1100" spc="0" dirty="0" smtClean="0">
                <a:latin typeface="Times New Roman"/>
                <a:cs typeface="Times New Roman"/>
              </a:rPr>
              <a:t>ean</a:t>
            </a:r>
            <a:r>
              <a:rPr sz="1100" spc="101" dirty="0" smtClean="0">
                <a:latin typeface="Times New Roman"/>
                <a:cs typeface="Times New Roman"/>
              </a:rPr>
              <a:t> </a:t>
            </a:r>
            <a:r>
              <a:rPr sz="1100" spc="-5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i</a:t>
            </a:r>
            <a:r>
              <a:rPr sz="1100" spc="-5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-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(1994).</a:t>
            </a:r>
            <a:endParaRPr sz="1100">
              <a:latin typeface="Times New Roman"/>
              <a:cs typeface="Times New Roman"/>
            </a:endParaRPr>
          </a:p>
          <a:p>
            <a:pPr marL="1190345" marR="14400">
              <a:lnSpc>
                <a:spcPct val="95825"/>
              </a:lnSpc>
              <a:spcBef>
                <a:spcPts val="449"/>
              </a:spcBef>
            </a:pPr>
            <a:r>
              <a:rPr sz="1100" spc="-25" dirty="0" smtClean="0">
                <a:latin typeface="Times New Roman"/>
                <a:cs typeface="Times New Roman"/>
              </a:rPr>
              <a:t>J</a:t>
            </a:r>
            <a:r>
              <a:rPr sz="1100" spc="0" dirty="0" smtClean="0">
                <a:latin typeface="Times New Roman"/>
                <a:cs typeface="Times New Roman"/>
              </a:rPr>
              <a:t>ean</a:t>
            </a:r>
            <a:r>
              <a:rPr sz="1100" spc="101" dirty="0" smtClean="0">
                <a:latin typeface="Times New Roman"/>
                <a:cs typeface="Times New Roman"/>
              </a:rPr>
              <a:t> </a:t>
            </a:r>
            <a:r>
              <a:rPr sz="1100" spc="-5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i</a:t>
            </a:r>
            <a:r>
              <a:rPr sz="1100" spc="-5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-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-100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oulouse</a:t>
            </a:r>
            <a:r>
              <a:rPr sz="1100" spc="-10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1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hool</a:t>
            </a:r>
            <a:r>
              <a:rPr sz="1100" spc="-9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Economics)</a:t>
            </a:r>
            <a:endParaRPr sz="1100">
              <a:latin typeface="Times New Roman"/>
              <a:cs typeface="Times New Roman"/>
            </a:endParaRPr>
          </a:p>
          <a:p>
            <a:pPr marL="1398155" marR="14400">
              <a:lnSpc>
                <a:spcPct val="95825"/>
              </a:lnSpc>
              <a:spcBef>
                <a:spcPts val="16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2014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Nobel</a:t>
            </a:r>
            <a:r>
              <a:rPr sz="1100" spc="-8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Prize</a:t>
            </a:r>
            <a:r>
              <a:rPr sz="1100" spc="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Economic</a:t>
            </a:r>
            <a:r>
              <a:rPr sz="1100" spc="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Science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4054" y="467270"/>
            <a:ext cx="1748479" cy="226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3312046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irole</a:t>
            </a:r>
            <a:r>
              <a:rPr sz="1400" spc="-79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spc="9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Contri</a:t>
            </a:r>
            <a:r>
              <a:rPr sz="1400" spc="-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ution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914140"/>
            <a:ext cx="3934740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La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font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-3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irole</a:t>
            </a:r>
            <a:r>
              <a:rPr sz="1100" spc="-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(1993):</a:t>
            </a:r>
            <a:r>
              <a:rPr sz="1100" spc="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xternal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internal</a:t>
            </a:r>
            <a:r>
              <a:rPr sz="1100" spc="-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</a:t>
            </a:r>
            <a:r>
              <a:rPr sz="1100" spc="-5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endParaRPr sz="1100">
              <a:latin typeface="Times New Roman"/>
              <a:cs typeface="Times New Roman"/>
            </a:endParaRPr>
          </a:p>
          <a:p>
            <a:pPr marL="12700" marR="20781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institutions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surrounding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procurement.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5300" y="101349"/>
            <a:ext cx="1323005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1400" spc="5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Presentation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056" y="527332"/>
            <a:ext cx="34627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145" y="858772"/>
            <a:ext cx="314049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solidFill>
                  <a:srgbClr val="D8D8D8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bring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discussion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-1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esou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2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policies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ocu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ement</a:t>
            </a:r>
            <a:r>
              <a:rPr sz="1100" spc="2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should</a:t>
            </a:r>
            <a:r>
              <a:rPr sz="1100" spc="-2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5105" y="858772"/>
            <a:ext cx="207725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548" y="885677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328329"/>
            <a:ext cx="353479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solidFill>
                  <a:srgbClr val="D8D8D8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rise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oblems</a:t>
            </a:r>
            <a:r>
              <a:rPr sz="1100" spc="26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translating</a:t>
            </a:r>
            <a:r>
              <a:rPr sz="11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</a:t>
            </a:r>
            <a:r>
              <a:rPr sz="11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’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-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ernment.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548" y="1355234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797886"/>
            <a:ext cx="4047253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solidFill>
                  <a:srgbClr val="D8D8D8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highlight</a:t>
            </a:r>
            <a:r>
              <a:rPr sz="11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special</a:t>
            </a:r>
            <a:r>
              <a:rPr sz="1100" spc="9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featu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</a:t>
            </a:r>
            <a:r>
              <a:rPr sz="1100" spc="27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sector:</a:t>
            </a:r>
            <a:r>
              <a:rPr sz="1100" spc="2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careful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</a:t>
            </a:r>
            <a:r>
              <a:rPr sz="1100" spc="-2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human-resource</a:t>
            </a:r>
            <a:r>
              <a:rPr sz="1100" spc="-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48" y="1824422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81324"/>
            <a:ext cx="388060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few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empirical</a:t>
            </a:r>
            <a:r>
              <a:rPr sz="1100" spc="24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aluated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xisting</a:t>
            </a:r>
            <a:r>
              <a:rPr sz="11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human-resource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</a:t>
            </a:r>
            <a:r>
              <a:rPr sz="1100" spc="-4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(lack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data).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850881"/>
            <a:ext cx="3134427" cy="16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As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scientist,</a:t>
            </a:r>
            <a:r>
              <a:rPr sz="1100" spc="-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say:</a:t>
            </a:r>
            <a:r>
              <a:rPr sz="1100" spc="4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“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8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lot</a:t>
            </a:r>
            <a:r>
              <a:rPr sz="1100" spc="-1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learn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9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it”.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5300" y="101349"/>
            <a:ext cx="1323005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1400" spc="5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Presentation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056" y="527332"/>
            <a:ext cx="34627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145" y="858759"/>
            <a:ext cx="3140495" cy="340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bring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discussion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2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ocu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ement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5105" y="858759"/>
            <a:ext cx="207725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for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548" y="885677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328329"/>
            <a:ext cx="353479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rise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oblems</a:t>
            </a:r>
            <a:r>
              <a:rPr sz="1100" spc="26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translating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-3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4" dirty="0" smtClean="0">
                <a:latin typeface="Times New Roman"/>
                <a:cs typeface="Times New Roman"/>
              </a:rPr>
              <a:t>ov</a:t>
            </a:r>
            <a:r>
              <a:rPr sz="1100" spc="0" dirty="0" smtClean="0">
                <a:latin typeface="Times New Roman"/>
                <a:cs typeface="Times New Roman"/>
              </a:rPr>
              <a:t>ernment.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548" y="1355234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797886"/>
            <a:ext cx="4047253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highlight</a:t>
            </a:r>
            <a:r>
              <a:rPr sz="1100" spc="-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special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featu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7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sector:</a:t>
            </a:r>
            <a:r>
              <a:rPr sz="1100" spc="2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careful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human-resource</a:t>
            </a:r>
            <a:r>
              <a:rPr sz="1100" spc="-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48" y="1824422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81324"/>
            <a:ext cx="388060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few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empirical</a:t>
            </a:r>
            <a:r>
              <a:rPr sz="1100" spc="24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aluated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xisting</a:t>
            </a:r>
            <a:r>
              <a:rPr sz="11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human-resource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</a:t>
            </a:r>
            <a:r>
              <a:rPr sz="1100" spc="-4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(lack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data).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850881"/>
            <a:ext cx="3134427" cy="16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As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scientist,</a:t>
            </a:r>
            <a:r>
              <a:rPr sz="1100" spc="-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say:</a:t>
            </a:r>
            <a:r>
              <a:rPr sz="1100" spc="4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“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8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lot</a:t>
            </a:r>
            <a:r>
              <a:rPr sz="1100" spc="-1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learn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9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it”.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5300" y="101349"/>
            <a:ext cx="1323005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1400" spc="5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Presentation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056" y="527332"/>
            <a:ext cx="34627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145" y="858759"/>
            <a:ext cx="3140495" cy="340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bring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discussion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2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ocu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ement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5105" y="858759"/>
            <a:ext cx="207725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for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548" y="885677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328329"/>
            <a:ext cx="353479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rise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oblems</a:t>
            </a:r>
            <a:r>
              <a:rPr sz="1100" spc="26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translating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-3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4" dirty="0" smtClean="0">
                <a:latin typeface="Times New Roman"/>
                <a:cs typeface="Times New Roman"/>
              </a:rPr>
              <a:t>ov</a:t>
            </a:r>
            <a:r>
              <a:rPr sz="1100" spc="0" dirty="0" smtClean="0">
                <a:latin typeface="Times New Roman"/>
                <a:cs typeface="Times New Roman"/>
              </a:rPr>
              <a:t>ernment.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548" y="1355234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797886"/>
            <a:ext cx="4047253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highlight</a:t>
            </a:r>
            <a:r>
              <a:rPr sz="1100" spc="-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special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featu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7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sector:</a:t>
            </a:r>
            <a:r>
              <a:rPr sz="1100" spc="2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careful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human-resource</a:t>
            </a:r>
            <a:r>
              <a:rPr sz="1100" spc="-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48" y="1824422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81324"/>
            <a:ext cx="388060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few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2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ev</a:t>
            </a:r>
            <a:r>
              <a:rPr sz="1100" spc="0" dirty="0" smtClean="0">
                <a:latin typeface="Times New Roman"/>
                <a:cs typeface="Times New Roman"/>
              </a:rPr>
              <a:t>aluated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xisting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human-resource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(lack</a:t>
            </a:r>
            <a:r>
              <a:rPr sz="1100" spc="10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data).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850881"/>
            <a:ext cx="3134427" cy="16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As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scientist,</a:t>
            </a:r>
            <a:r>
              <a:rPr sz="1100" spc="-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say:</a:t>
            </a:r>
            <a:r>
              <a:rPr sz="1100" spc="4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“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8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lot</a:t>
            </a:r>
            <a:r>
              <a:rPr sz="1100" spc="-1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learn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9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it”.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5300" y="101349"/>
            <a:ext cx="1323005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1400" spc="5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Presentation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056" y="527332"/>
            <a:ext cx="34627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145" y="858759"/>
            <a:ext cx="3140495" cy="340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bring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discussion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2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ocu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ement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5105" y="858759"/>
            <a:ext cx="207725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for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548" y="885677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328329"/>
            <a:ext cx="353479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rise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oblems</a:t>
            </a:r>
            <a:r>
              <a:rPr sz="1100" spc="26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translating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-3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4" dirty="0" smtClean="0">
                <a:latin typeface="Times New Roman"/>
                <a:cs typeface="Times New Roman"/>
              </a:rPr>
              <a:t>ov</a:t>
            </a:r>
            <a:r>
              <a:rPr sz="1100" spc="0" dirty="0" smtClean="0">
                <a:latin typeface="Times New Roman"/>
                <a:cs typeface="Times New Roman"/>
              </a:rPr>
              <a:t>ernment.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548" y="1355234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797886"/>
            <a:ext cx="4047253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8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highlight</a:t>
            </a:r>
            <a:r>
              <a:rPr sz="1100" spc="-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special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featu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7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sector:</a:t>
            </a:r>
            <a:r>
              <a:rPr sz="1100" spc="2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careful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design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human-resource</a:t>
            </a:r>
            <a:r>
              <a:rPr sz="1100" spc="-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48" y="1824422"/>
            <a:ext cx="63357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81324"/>
            <a:ext cx="388060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few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2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ev</a:t>
            </a:r>
            <a:r>
              <a:rPr sz="1100" spc="0" dirty="0" smtClean="0">
                <a:latin typeface="Times New Roman"/>
                <a:cs typeface="Times New Roman"/>
              </a:rPr>
              <a:t>aluated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xisting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human-resource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(lack</a:t>
            </a:r>
            <a:r>
              <a:rPr sz="1100" spc="10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data).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850881"/>
            <a:ext cx="3134427" cy="16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As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scientist,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</a:t>
            </a:r>
            <a:r>
              <a:rPr sz="1100" spc="-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say:</a:t>
            </a:r>
            <a:r>
              <a:rPr sz="1100" spc="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“</a:t>
            </a:r>
            <a:r>
              <a:rPr sz="1100" spc="-100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8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lot</a:t>
            </a:r>
            <a:r>
              <a:rPr sz="1100" spc="-1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learn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about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it”.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300" y="101349"/>
            <a:ext cx="2516758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Performance-based</a:t>
            </a:r>
            <a:r>
              <a:rPr sz="1400" spc="2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145" y="623314"/>
            <a:ext cx="365307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Play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63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ers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145" y="944878"/>
            <a:ext cx="2296854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ormal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</a:t>
            </a:r>
            <a:r>
              <a:rPr sz="1100" spc="-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=</a:t>
            </a:r>
            <a:r>
              <a:rPr sz="1100" spc="-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monetary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266442"/>
            <a:ext cx="3730817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26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institutions:</a:t>
            </a:r>
            <a:r>
              <a:rPr sz="1100" spc="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ery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ormance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246" y="1602290"/>
            <a:ext cx="1615819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clear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goal:</a:t>
            </a:r>
            <a:r>
              <a:rPr sz="1000" spc="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maximization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865650"/>
            <a:ext cx="2669646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erifiable</a:t>
            </a:r>
            <a:r>
              <a:rPr sz="1000" spc="-7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performance:</a:t>
            </a:r>
            <a:r>
              <a:rPr sz="1000" spc="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alue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2203295"/>
            <a:ext cx="11592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869" y="2539144"/>
            <a:ext cx="2305040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multiple</a:t>
            </a:r>
            <a:r>
              <a:rPr sz="1000" spc="19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goals</a:t>
            </a:r>
            <a:r>
              <a:rPr sz="1000" spc="4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(e.g.,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high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802504"/>
            <a:ext cx="3548269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are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hard </a:t>
            </a:r>
            <a:r>
              <a:rPr sz="1000" spc="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4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e: </a:t>
            </a:r>
            <a:r>
              <a:rPr sz="1000" spc="6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</a:t>
            </a:r>
            <a:r>
              <a:rPr sz="1000" spc="-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300" y="101349"/>
            <a:ext cx="2516758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Performance-based</a:t>
            </a:r>
            <a:r>
              <a:rPr sz="1400" spc="2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145" y="623314"/>
            <a:ext cx="365307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Play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63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ers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145" y="944878"/>
            <a:ext cx="2296854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1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ormal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=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monetary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266442"/>
            <a:ext cx="3730817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26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institutions:</a:t>
            </a:r>
            <a:r>
              <a:rPr sz="1100" spc="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ery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ormance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246" y="1602290"/>
            <a:ext cx="1615819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clear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goal:</a:t>
            </a:r>
            <a:r>
              <a:rPr sz="1000" spc="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maximization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865650"/>
            <a:ext cx="2669646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erifiable</a:t>
            </a:r>
            <a:r>
              <a:rPr sz="1000" spc="-7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performance:</a:t>
            </a:r>
            <a:r>
              <a:rPr sz="1000" spc="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alue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2203295"/>
            <a:ext cx="11592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869" y="2539144"/>
            <a:ext cx="2305040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multiple</a:t>
            </a:r>
            <a:r>
              <a:rPr sz="1000" spc="19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goals</a:t>
            </a:r>
            <a:r>
              <a:rPr sz="1000" spc="4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(e.g.,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high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802504"/>
            <a:ext cx="3548269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are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hard </a:t>
            </a:r>
            <a:r>
              <a:rPr sz="1000" spc="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4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e: </a:t>
            </a:r>
            <a:r>
              <a:rPr sz="1000" spc="6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</a:t>
            </a:r>
            <a:r>
              <a:rPr sz="1000" spc="-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300" y="101349"/>
            <a:ext cx="2516758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Performance-based</a:t>
            </a:r>
            <a:r>
              <a:rPr sz="1400" spc="2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145" y="623314"/>
            <a:ext cx="365307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Play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63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ers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145" y="944878"/>
            <a:ext cx="2296854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1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ormal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=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monetary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266442"/>
            <a:ext cx="3730817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institutions:</a:t>
            </a:r>
            <a:r>
              <a:rPr sz="1100" spc="12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ery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246" y="1602290"/>
            <a:ext cx="1615819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clear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goal: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maximization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865650"/>
            <a:ext cx="2669646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erifiable</a:t>
            </a:r>
            <a:r>
              <a:rPr sz="1000" spc="-7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performance:</a:t>
            </a:r>
            <a:r>
              <a:rPr sz="1000" spc="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alue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2203295"/>
            <a:ext cx="11592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869" y="2539144"/>
            <a:ext cx="2305040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multiple</a:t>
            </a:r>
            <a:r>
              <a:rPr sz="1000" spc="19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goals</a:t>
            </a:r>
            <a:r>
              <a:rPr sz="1000" spc="4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(e.g.,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high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802504"/>
            <a:ext cx="3548269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goals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are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hard </a:t>
            </a:r>
            <a:r>
              <a:rPr sz="1000" spc="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4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e: </a:t>
            </a:r>
            <a:r>
              <a:rPr sz="1000" spc="6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</a:t>
            </a:r>
            <a:r>
              <a:rPr sz="1000" spc="-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2674904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anization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Institutions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710982"/>
            <a:ext cx="3846801" cy="5080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Emplo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ees’</a:t>
            </a:r>
            <a:r>
              <a:rPr sz="1100" spc="1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orts,</a:t>
            </a:r>
            <a:r>
              <a:rPr sz="1100" spc="1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skills,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wledge,</a:t>
            </a:r>
            <a:r>
              <a:rPr sz="1100" spc="-5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creat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vit</a:t>
            </a:r>
            <a:r>
              <a:rPr sz="1100" spc="-6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dedication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endParaRPr sz="1100">
              <a:latin typeface="Times New Roman"/>
              <a:cs typeface="Times New Roman"/>
            </a:endParaRPr>
          </a:p>
          <a:p>
            <a:pPr marL="12700" marR="421050" indent="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crucial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6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kind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 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464358"/>
            <a:ext cx="4082160" cy="512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Designing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implementing</a:t>
            </a:r>
            <a:r>
              <a:rPr sz="1100" spc="-6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effect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ate,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attract</a:t>
            </a:r>
            <a:r>
              <a:rPr sz="11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retain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people;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help</a:t>
            </a:r>
            <a:r>
              <a:rPr sz="1100" spc="-1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them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elop</a:t>
            </a:r>
            <a:r>
              <a:rPr sz="11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their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skills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 kn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wledge</a:t>
            </a:r>
            <a:r>
              <a:rPr sz="1100" spc="-4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among</a:t>
            </a:r>
            <a:r>
              <a:rPr sz="1100" spc="-2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most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important</a:t>
            </a:r>
            <a:r>
              <a:rPr sz="11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challenges</a:t>
            </a:r>
            <a:r>
              <a:rPr sz="1100" spc="1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all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anization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217748"/>
            <a:ext cx="391285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well-structured</a:t>
            </a:r>
            <a:r>
              <a:rPr sz="1100" spc="-6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-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policy</a:t>
            </a:r>
            <a:r>
              <a:rPr sz="1100" spc="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1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k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ey</a:t>
            </a:r>
            <a:r>
              <a:rPr sz="1100" spc="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ing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edient </a:t>
            </a:r>
            <a:r>
              <a:rPr sz="1100" spc="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for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success</a:t>
            </a:r>
            <a:r>
              <a:rPr sz="1100" spc="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7868" y="2803058"/>
            <a:ext cx="2064790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Human-Resou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olicies</a:t>
            </a:r>
            <a:r>
              <a:rPr sz="1100" spc="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Matters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300" y="101349"/>
            <a:ext cx="2516758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Performance-based</a:t>
            </a:r>
            <a:r>
              <a:rPr sz="1400" spc="2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145" y="623314"/>
            <a:ext cx="365307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Play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63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ole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ers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145" y="944878"/>
            <a:ext cx="2296854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-1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ormal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=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monetary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45" y="1266442"/>
            <a:ext cx="3730817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institutions:</a:t>
            </a:r>
            <a:r>
              <a:rPr sz="1100" spc="12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ery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246" y="1602290"/>
            <a:ext cx="1615819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clear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goal: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maximization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865650"/>
            <a:ext cx="2669646" cy="15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erifiable</a:t>
            </a:r>
            <a:r>
              <a:rPr sz="1000" spc="-7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performance:</a:t>
            </a:r>
            <a:r>
              <a:rPr sz="1000" spc="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alue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2203295"/>
            <a:ext cx="11592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4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869" y="2539144"/>
            <a:ext cx="2305040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multiple</a:t>
            </a:r>
            <a:r>
              <a:rPr sz="1000" spc="19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goals</a:t>
            </a:r>
            <a:r>
              <a:rPr sz="1000" spc="4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(e.g.,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high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802504"/>
            <a:ext cx="3548269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goals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are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hard </a:t>
            </a:r>
            <a:r>
              <a:rPr sz="1000" spc="1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4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e: </a:t>
            </a:r>
            <a:r>
              <a:rPr sz="1000" spc="6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338055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Monetary</a:t>
            </a:r>
            <a:r>
              <a:rPr sz="1400" spc="11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Incent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1400" spc="12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0674"/>
            <a:ext cx="365851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could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paid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according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measu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265943"/>
            <a:ext cx="3319478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acquisition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service/product</a:t>
            </a:r>
            <a:r>
              <a:rPr sz="1000" spc="-6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acquired,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time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  <a:p>
            <a:pPr marL="12700" marR="18978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completion,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cost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errun,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etc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822778"/>
            <a:ext cx="3946528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,</a:t>
            </a:r>
            <a:r>
              <a:rPr sz="1100" spc="-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multiplicity</a:t>
            </a:r>
            <a:r>
              <a:rPr sz="1100" spc="25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</a:t>
            </a:r>
            <a:r>
              <a:rPr sz="1100" spc="1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tension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between</a:t>
            </a:r>
            <a:r>
              <a:rPr sz="11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measurable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nonmeasurable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</a:t>
            </a:r>
            <a:r>
              <a:rPr sz="1100" spc="1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398047"/>
            <a:ext cx="3754886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not</a:t>
            </a:r>
            <a:r>
              <a:rPr sz="1000" spc="10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good</a:t>
            </a:r>
            <a:r>
              <a:rPr sz="1000" spc="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idea</a:t>
            </a:r>
            <a:r>
              <a:rPr sz="1000" spc="9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k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ficials’</a:t>
            </a:r>
            <a:r>
              <a:rPr sz="1000" spc="-9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remuneration</a:t>
            </a:r>
            <a:r>
              <a:rPr sz="1000" spc="-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sensible</a:t>
            </a:r>
            <a:r>
              <a:rPr sz="1000" spc="-3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performance.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791" y="2803053"/>
            <a:ext cx="391062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338055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Monetary</a:t>
            </a:r>
            <a:r>
              <a:rPr sz="1400" spc="11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Incent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1400" spc="12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0674"/>
            <a:ext cx="365851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could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paid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according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measu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265943"/>
            <a:ext cx="3319478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acquisition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service/product</a:t>
            </a:r>
            <a:r>
              <a:rPr sz="1000" spc="-6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acquired,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time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  <a:p>
            <a:pPr marL="12700" marR="18978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completion,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cost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errun,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etc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822778"/>
            <a:ext cx="3946528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25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multiplicity</a:t>
            </a:r>
            <a:r>
              <a:rPr sz="1100" spc="2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tension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between</a:t>
            </a:r>
            <a:r>
              <a:rPr sz="1100" spc="-3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measurable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nonmeasurable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398047"/>
            <a:ext cx="3754886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not</a:t>
            </a:r>
            <a:r>
              <a:rPr sz="1000" spc="10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000" spc="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</a:t>
            </a:r>
            <a:r>
              <a:rPr sz="1000" spc="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idea</a:t>
            </a:r>
            <a:r>
              <a:rPr sz="1000" spc="9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k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000" spc="-9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remuneration</a:t>
            </a:r>
            <a:r>
              <a:rPr sz="1000" spc="-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0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performance.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791" y="2803053"/>
            <a:ext cx="391062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338055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Monetary</a:t>
            </a:r>
            <a:r>
              <a:rPr sz="1400" spc="11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Incent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1400" spc="12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0674"/>
            <a:ext cx="365851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could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paid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according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measu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265943"/>
            <a:ext cx="3319478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acquisition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service/product</a:t>
            </a:r>
            <a:r>
              <a:rPr sz="1000" spc="-6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acquired,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time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  <a:p>
            <a:pPr marL="12700" marR="18978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completion,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cost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errun,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etc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822778"/>
            <a:ext cx="3946528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25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multiplicity</a:t>
            </a:r>
            <a:r>
              <a:rPr sz="1100" spc="2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tension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between</a:t>
            </a:r>
            <a:r>
              <a:rPr sz="1100" spc="-3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measurable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nonmeasurable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398047"/>
            <a:ext cx="3754886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10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idea</a:t>
            </a:r>
            <a:r>
              <a:rPr sz="1000" spc="9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ficials’</a:t>
            </a:r>
            <a:r>
              <a:rPr sz="1000" spc="-9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remuneration</a:t>
            </a:r>
            <a:r>
              <a:rPr sz="1000" spc="-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sensible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performance.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791" y="2803053"/>
            <a:ext cx="391062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338055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Monetary</a:t>
            </a:r>
            <a:r>
              <a:rPr sz="1400" spc="11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Incent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1400" spc="12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0674"/>
            <a:ext cx="3658514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could</a:t>
            </a:r>
            <a:r>
              <a:rPr sz="1100" spc="-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paid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according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measu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2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265943"/>
            <a:ext cx="3319478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acquisition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price,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service/product</a:t>
            </a:r>
            <a:r>
              <a:rPr sz="1000" spc="-6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acquired,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time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  <a:p>
            <a:pPr marL="12700" marR="18978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completion,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cost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errun,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etc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822778"/>
            <a:ext cx="3946528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25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multiplicity</a:t>
            </a:r>
            <a:r>
              <a:rPr sz="1100" spc="2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tension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between</a:t>
            </a:r>
            <a:r>
              <a:rPr sz="1100" spc="-3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measurable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nonmeasurable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object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398047"/>
            <a:ext cx="3754886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10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idea</a:t>
            </a:r>
            <a:r>
              <a:rPr sz="1000" spc="9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ficials’</a:t>
            </a:r>
            <a:r>
              <a:rPr sz="1000" spc="-9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remuneration</a:t>
            </a:r>
            <a:r>
              <a:rPr sz="1000" spc="-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sensible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performance.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791" y="2803053"/>
            <a:ext cx="391062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dirty="0" smtClean="0">
                <a:latin typeface="Times New Roman"/>
                <a:cs typeface="Times New Roman"/>
              </a:rPr>
              <a:t>W</a:t>
            </a:r>
            <a:r>
              <a:rPr sz="1100" spc="-14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k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000" spc="-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not</a:t>
            </a:r>
            <a:r>
              <a:rPr sz="1100" spc="9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it</a:t>
            </a:r>
            <a:r>
              <a:rPr sz="1000" spc="-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000" spc="-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not</a:t>
            </a:r>
            <a:r>
              <a:rPr sz="1100" spc="9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it</a:t>
            </a:r>
            <a:r>
              <a:rPr sz="1000" spc="-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not</a:t>
            </a:r>
            <a:r>
              <a:rPr sz="1100" spc="9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it</a:t>
            </a:r>
            <a:r>
              <a:rPr sz="1000" spc="-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not</a:t>
            </a:r>
            <a:r>
              <a:rPr sz="1100" spc="9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it</a:t>
            </a:r>
            <a:r>
              <a:rPr sz="1000" spc="-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not</a:t>
            </a:r>
            <a:r>
              <a:rPr sz="1100" spc="9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it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2674904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anization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Institutions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710982"/>
            <a:ext cx="3846801" cy="5080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Emplo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ees’</a:t>
            </a:r>
            <a:r>
              <a:rPr sz="1100" spc="1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orts,</a:t>
            </a:r>
            <a:r>
              <a:rPr sz="1100" spc="1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skills,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wledge,</a:t>
            </a:r>
            <a:r>
              <a:rPr sz="1100" spc="-5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creat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vit</a:t>
            </a:r>
            <a:r>
              <a:rPr sz="1100" spc="-6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dedication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endParaRPr sz="1100">
              <a:latin typeface="Times New Roman"/>
              <a:cs typeface="Times New Roman"/>
            </a:endParaRPr>
          </a:p>
          <a:p>
            <a:pPr marL="12700" marR="421050" indent="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crucial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6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kind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 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464358"/>
            <a:ext cx="4082160" cy="512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Designing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implementing</a:t>
            </a:r>
            <a:r>
              <a:rPr sz="1100" spc="-6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effect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attract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retain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people;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help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them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elop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their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among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most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challenges</a:t>
            </a:r>
            <a:r>
              <a:rPr sz="1100" spc="1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all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217748"/>
            <a:ext cx="391285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well-structured</a:t>
            </a:r>
            <a:r>
              <a:rPr sz="1100" spc="-6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-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policy</a:t>
            </a:r>
            <a:r>
              <a:rPr sz="1100" spc="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1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k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ey</a:t>
            </a:r>
            <a:r>
              <a:rPr sz="1100" spc="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ing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edient </a:t>
            </a:r>
            <a:r>
              <a:rPr sz="1100" spc="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for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success</a:t>
            </a:r>
            <a:r>
              <a:rPr sz="1100" spc="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7868" y="2803058"/>
            <a:ext cx="2064790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Human-Resou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olicies</a:t>
            </a:r>
            <a:r>
              <a:rPr sz="1100" spc="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Matters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not</a:t>
            </a:r>
            <a:r>
              <a:rPr sz="1100" spc="9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it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4" dirty="0" smtClean="0">
                <a:latin typeface="Times New Roman"/>
                <a:cs typeface="Times New Roman"/>
              </a:rPr>
              <a:t>ov</a:t>
            </a:r>
            <a:r>
              <a:rPr sz="1100" spc="0" dirty="0" smtClean="0"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Any</a:t>
            </a:r>
            <a:r>
              <a:rPr sz="1100" spc="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01349"/>
            <a:ext cx="2616237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r>
              <a:rPr sz="1400" spc="20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Agen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534998"/>
            <a:ext cx="3936537" cy="206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Procurement</a:t>
            </a:r>
            <a:r>
              <a:rPr sz="1100" spc="-5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</a:t>
            </a:r>
            <a:r>
              <a:rPr sz="1100" spc="-59" dirty="0" smtClean="0">
                <a:latin typeface="Times New Roman"/>
                <a:cs typeface="Times New Roman"/>
              </a:rPr>
              <a:t>’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tasks:</a:t>
            </a:r>
            <a:r>
              <a:rPr sz="1100" spc="2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high</a:t>
            </a:r>
            <a:r>
              <a:rPr sz="1100" spc="9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products</a:t>
            </a:r>
            <a:endParaRPr sz="1100">
              <a:latin typeface="Times New Roman"/>
              <a:cs typeface="Times New Roman"/>
            </a:endParaRPr>
          </a:p>
          <a:p>
            <a:pPr marL="289801" marR="207896">
              <a:lnSpc>
                <a:spcPct val="99658"/>
              </a:lnSpc>
              <a:spcBef>
                <a:spcPts val="64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dimension: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easy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comparisons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construct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 measures</a:t>
            </a:r>
            <a:endParaRPr sz="1000">
              <a:latin typeface="Times New Roman"/>
              <a:cs typeface="Times New Roman"/>
            </a:endParaRPr>
          </a:p>
          <a:p>
            <a:pPr marL="289801" marR="11396">
              <a:lnSpc>
                <a:spcPct val="95825"/>
              </a:lnSpc>
              <a:spcBef>
                <a:spcPts val="18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quality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not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perfectly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measurable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ts val="1264"/>
              </a:lnSpc>
              <a:spcBef>
                <a:spcPts val="79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Therefore,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should,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principle,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 performance</a:t>
            </a:r>
            <a:r>
              <a:rPr sz="1100" spc="-5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r>
              <a:rPr sz="1100" spc="18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not</a:t>
            </a:r>
            <a:r>
              <a:rPr sz="1100" spc="9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57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Strategic</a:t>
            </a:r>
            <a:r>
              <a:rPr sz="1100" spc="27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official:</a:t>
            </a:r>
            <a:endParaRPr sz="11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704"/>
              </a:spcBef>
            </a:pP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orks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acquire</a:t>
            </a:r>
            <a:r>
              <a:rPr sz="1000" spc="-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products</a:t>
            </a:r>
            <a:r>
              <a:rPr sz="1000" spc="-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xcess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 </a:t>
            </a:r>
            <a:endParaRPr sz="1000">
              <a:latin typeface="Times New Roman"/>
              <a:cs typeface="Times New Roman"/>
            </a:endParaRPr>
          </a:p>
          <a:p>
            <a:pPr marL="289801" marR="911248">
              <a:lnSpc>
                <a:spcPts val="1149"/>
              </a:lnSpc>
              <a:spcBef>
                <a:spcPts val="22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tension</a:t>
            </a:r>
            <a:r>
              <a:rPr sz="1000" spc="-2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price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quality: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it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may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hurt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quality</a:t>
            </a:r>
            <a:endParaRPr sz="10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01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Bottom</a:t>
            </a:r>
            <a:r>
              <a:rPr sz="1100" u="sng" spc="-35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Line: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making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ficials’</a:t>
            </a:r>
            <a:r>
              <a:rPr sz="1100" spc="-100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emuneration</a:t>
            </a:r>
            <a:r>
              <a:rPr sz="1100" spc="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sensible</a:t>
            </a:r>
            <a:r>
              <a:rPr sz="1100" spc="7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price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2608031"/>
            <a:ext cx="3799824" cy="573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dimension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educe</a:t>
            </a:r>
            <a:r>
              <a:rPr sz="1100" spc="-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quality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goods</a:t>
            </a:r>
            <a:r>
              <a:rPr sz="1100" spc="-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service</a:t>
            </a:r>
            <a:r>
              <a:rPr sz="1100" spc="-3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acquired</a:t>
            </a:r>
            <a:r>
              <a:rPr sz="1100" spc="-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14" dirty="0" smtClean="0">
                <a:latin typeface="Times New Roman"/>
                <a:cs typeface="Times New Roman"/>
              </a:rPr>
              <a:t>ov</a:t>
            </a:r>
            <a:r>
              <a:rPr sz="1100" spc="0" dirty="0" smtClean="0">
                <a:latin typeface="Times New Roman"/>
                <a:cs typeface="Times New Roman"/>
              </a:rPr>
              <a:t>erment.</a:t>
            </a:r>
            <a:endParaRPr sz="1100">
              <a:latin typeface="Times New Roman"/>
              <a:cs typeface="Times New Roman"/>
            </a:endParaRPr>
          </a:p>
          <a:p>
            <a:pPr marL="871639" marR="21382">
              <a:lnSpc>
                <a:spcPct val="95825"/>
              </a:lnSpc>
              <a:spcBef>
                <a:spcPts val="57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Any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hope?</a:t>
            </a:r>
            <a:r>
              <a:rPr sz="1100" spc="22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Any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other</a:t>
            </a:r>
            <a:r>
              <a:rPr sz="1100" spc="20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1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scheme?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2412541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</a:t>
            </a:r>
            <a:r>
              <a:rPr sz="1400" spc="-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-Oriented</a:t>
            </a:r>
            <a:r>
              <a:rPr sz="1400" spc="19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6046"/>
            <a:ext cx="38083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eer </a:t>
            </a:r>
            <a:r>
              <a:rPr sz="1100" spc="5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conce</a:t>
            </a:r>
            <a:r>
              <a:rPr sz="1100" spc="-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ns</a:t>
            </a:r>
            <a:r>
              <a:rPr sz="1100" spc="19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may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lead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</a:t>
            </a:r>
            <a:r>
              <a:rPr sz="1100" spc="-8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decisions.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90331"/>
            <a:ext cx="3958170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Existence</a:t>
            </a:r>
            <a:r>
              <a:rPr sz="1100" spc="-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possible</a:t>
            </a:r>
            <a:r>
              <a:rPr sz="11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</a:t>
            </a:r>
            <a:r>
              <a:rPr sz="1100" spc="26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</a:t>
            </a:r>
            <a:r>
              <a:rPr sz="1100" spc="2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670972"/>
            <a:ext cx="3571419" cy="303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xistence</a:t>
            </a:r>
            <a:r>
              <a:rPr sz="1000" spc="-3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omotions</a:t>
            </a:r>
            <a:r>
              <a:rPr sz="1000" spc="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sector:</a:t>
            </a:r>
            <a:r>
              <a:rPr sz="1000" spc="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based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on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subject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4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measures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158893"/>
            <a:ext cx="3510055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job</a:t>
            </a:r>
            <a:r>
              <a:rPr sz="1000" spc="10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ospect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2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institution</a:t>
            </a:r>
            <a:r>
              <a:rPr sz="1000" spc="-4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sector:</a:t>
            </a:r>
            <a:r>
              <a:rPr sz="1000" spc="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reputation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494986"/>
            <a:ext cx="3330135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higher</a:t>
            </a:r>
            <a:r>
              <a:rPr sz="1000" spc="20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els</a:t>
            </a:r>
            <a:r>
              <a:rPr sz="1000" spc="-2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(high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salary)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wer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position</a:t>
            </a:r>
            <a:r>
              <a:rPr sz="1000" spc="-3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than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wer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els: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tournaments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2412541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</a:t>
            </a:r>
            <a:r>
              <a:rPr sz="1400" spc="-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-Oriented</a:t>
            </a:r>
            <a:r>
              <a:rPr sz="1400" spc="19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6046"/>
            <a:ext cx="38083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eer </a:t>
            </a:r>
            <a:r>
              <a:rPr sz="1100" spc="5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conce</a:t>
            </a:r>
            <a:r>
              <a:rPr sz="1100" spc="-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ns</a:t>
            </a:r>
            <a:r>
              <a:rPr sz="1100" spc="19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may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lead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</a:t>
            </a:r>
            <a:r>
              <a:rPr sz="1100" spc="-8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decisions.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90331"/>
            <a:ext cx="3958170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Existence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possible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eer</a:t>
            </a:r>
            <a:r>
              <a:rPr sz="1100" spc="26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path</a:t>
            </a:r>
            <a:r>
              <a:rPr sz="1100" spc="226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10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670972"/>
            <a:ext cx="3571419" cy="303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xistence</a:t>
            </a:r>
            <a:r>
              <a:rPr sz="10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omotions</a:t>
            </a:r>
            <a:r>
              <a:rPr sz="1000" spc="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sector:</a:t>
            </a:r>
            <a:r>
              <a:rPr sz="1000" spc="3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based</a:t>
            </a:r>
            <a:r>
              <a:rPr sz="1000" spc="-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subject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measures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158893"/>
            <a:ext cx="3510055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job</a:t>
            </a:r>
            <a:r>
              <a:rPr sz="1000" spc="10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ospect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23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</a:t>
            </a:r>
            <a:r>
              <a:rPr sz="10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sector:</a:t>
            </a:r>
            <a:r>
              <a:rPr sz="1000" spc="3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reputation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494986"/>
            <a:ext cx="3330135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higher</a:t>
            </a:r>
            <a:r>
              <a:rPr sz="1000" spc="20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els</a:t>
            </a:r>
            <a:r>
              <a:rPr sz="10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(high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salary)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wer</a:t>
            </a:r>
            <a:r>
              <a:rPr sz="1000" spc="-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position</a:t>
            </a:r>
            <a:r>
              <a:rPr sz="1000" spc="-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than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wer</a:t>
            </a:r>
            <a:r>
              <a:rPr sz="1000" spc="-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els: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tournaments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2412541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</a:t>
            </a:r>
            <a:r>
              <a:rPr sz="1400" spc="-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-Oriented</a:t>
            </a:r>
            <a:r>
              <a:rPr sz="1400" spc="19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96046"/>
            <a:ext cx="380838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eer </a:t>
            </a:r>
            <a:r>
              <a:rPr sz="1100" spc="5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conce</a:t>
            </a:r>
            <a:r>
              <a:rPr sz="1100" spc="-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ns</a:t>
            </a:r>
            <a:r>
              <a:rPr sz="1100" spc="19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may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lead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ficials</a:t>
            </a:r>
            <a:r>
              <a:rPr sz="1100" spc="-8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decisions.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90331"/>
            <a:ext cx="3958170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Existence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possible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eer</a:t>
            </a:r>
            <a:r>
              <a:rPr sz="1100" spc="26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path</a:t>
            </a:r>
            <a:r>
              <a:rPr sz="1100" spc="226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10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r>
              <a:rPr sz="1100" spc="-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them: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670972"/>
            <a:ext cx="3571419" cy="303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xistence</a:t>
            </a:r>
            <a:r>
              <a:rPr sz="1000" spc="-3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omotions</a:t>
            </a:r>
            <a:r>
              <a:rPr sz="1000" spc="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sector:</a:t>
            </a:r>
            <a:r>
              <a:rPr sz="1000" spc="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based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on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object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158893"/>
            <a:ext cx="3510055" cy="155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job</a:t>
            </a:r>
            <a:r>
              <a:rPr sz="1000" spc="10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ospect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2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institution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sector:</a:t>
            </a:r>
            <a:r>
              <a:rPr sz="1000" spc="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reputation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494986"/>
            <a:ext cx="3330135" cy="303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higher</a:t>
            </a:r>
            <a:r>
              <a:rPr sz="1000" spc="20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els</a:t>
            </a:r>
            <a:r>
              <a:rPr sz="1000" spc="-2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(high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salary)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</a:t>
            </a:r>
            <a:r>
              <a:rPr sz="1000" spc="-25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wer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position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than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wer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25" dirty="0" smtClean="0">
                <a:latin typeface="Times New Roman"/>
                <a:cs typeface="Times New Roman"/>
              </a:rPr>
              <a:t>e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els: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tournaments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01349"/>
            <a:ext cx="4155253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Concerns:</a:t>
            </a:r>
            <a:r>
              <a:rPr sz="1400" spc="20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14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Prospect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1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Outside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056" y="522183"/>
            <a:ext cx="289316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ailability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jobs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1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is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subtle: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856498"/>
            <a:ext cx="93000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osit</a:t>
            </a:r>
            <a:r>
              <a:rPr sz="1100" u="sng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u="sng" spc="7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167137"/>
            <a:ext cx="3642896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perspect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4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better  jobs</a:t>
            </a:r>
            <a:r>
              <a:rPr sz="1000" spc="9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4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 </a:t>
            </a:r>
            <a:r>
              <a:rPr sz="1000" spc="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institutions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(recognition,</a:t>
            </a:r>
            <a:r>
              <a:rPr sz="1000" spc="-5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good</a:t>
            </a:r>
            <a:endParaRPr sz="1000">
              <a:latin typeface="Times New Roman"/>
              <a:cs typeface="Times New Roman"/>
            </a:endParaRPr>
          </a:p>
          <a:p>
            <a:pPr marL="12700" marR="4704">
              <a:lnSpc>
                <a:spcPct val="95825"/>
              </a:lnSpc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image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reputation</a:t>
            </a:r>
            <a:r>
              <a:rPr sz="1000" spc="-4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done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sector)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mot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ates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vil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ants,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attracts</a:t>
            </a:r>
            <a:r>
              <a:rPr sz="1000" spc="-3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etains</a:t>
            </a:r>
            <a:r>
              <a:rPr sz="1000" spc="-1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good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people</a:t>
            </a:r>
            <a:r>
              <a:rPr sz="1000" spc="7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</a:t>
            </a:r>
            <a:r>
              <a:rPr sz="1000" spc="-54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783230"/>
            <a:ext cx="98652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Negat</a:t>
            </a:r>
            <a:r>
              <a:rPr sz="1100" u="sng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u="sng" spc="7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093869"/>
            <a:ext cx="3792450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</a:t>
            </a:r>
            <a:r>
              <a:rPr sz="1000" spc="-6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which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ta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k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too</a:t>
            </a:r>
            <a:r>
              <a:rPr sz="1000" spc="3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st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ong</a:t>
            </a:r>
            <a:r>
              <a:rPr sz="1000" spc="20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hand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cont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olling </a:t>
            </a:r>
            <a:r>
              <a:rPr sz="1000" spc="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contractor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act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vity,</a:t>
            </a:r>
            <a:r>
              <a:rPr sz="1000" spc="14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might</a:t>
            </a:r>
            <a:r>
              <a:rPr sz="1000" spc="-2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damaging</a:t>
            </a:r>
            <a:r>
              <a:rPr sz="1000" spc="2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his</a:t>
            </a:r>
            <a:r>
              <a:rPr sz="1000" spc="-1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opportunity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9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futu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24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eer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orking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supplier:</a:t>
            </a:r>
            <a:r>
              <a:rPr sz="1000" spc="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olving</a:t>
            </a:r>
            <a:r>
              <a:rPr sz="1000" spc="6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door</a:t>
            </a:r>
            <a:r>
              <a:rPr sz="1000" spc="14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issue!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283" y="2713980"/>
            <a:ext cx="3706971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Lack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benefits</a:t>
            </a:r>
            <a:r>
              <a:rPr sz="1100" spc="6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costs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</a:t>
            </a:r>
            <a:r>
              <a:rPr sz="11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-oriented</a:t>
            </a:r>
            <a:endParaRPr sz="1100">
              <a:latin typeface="Times New Roman"/>
              <a:cs typeface="Times New Roman"/>
            </a:endParaRPr>
          </a:p>
          <a:p>
            <a:pPr marL="1598102" marR="1608535" algn="ctr">
              <a:lnSpc>
                <a:spcPct val="95825"/>
              </a:lnSpc>
              <a:spcBef>
                <a:spcPts val="32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01349"/>
            <a:ext cx="4155253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Concerns:</a:t>
            </a:r>
            <a:r>
              <a:rPr sz="1400" spc="20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14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Prospect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1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Outside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056" y="522183"/>
            <a:ext cx="289316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ailability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jobs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1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is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subtle: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856498"/>
            <a:ext cx="93000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-19" dirty="0" smtClean="0">
                <a:latin typeface="Times New Roman"/>
                <a:cs typeface="Times New Roman"/>
              </a:rPr>
              <a:t>P</a:t>
            </a:r>
            <a:r>
              <a:rPr sz="1100" u="sng" spc="0" dirty="0" smtClean="0">
                <a:latin typeface="Times New Roman"/>
                <a:cs typeface="Times New Roman"/>
              </a:rPr>
              <a:t>osit</a:t>
            </a:r>
            <a:r>
              <a:rPr sz="1100" u="sng" spc="-9" dirty="0" smtClean="0"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latin typeface="Times New Roman"/>
                <a:cs typeface="Times New Roman"/>
              </a:rPr>
              <a:t>e</a:t>
            </a:r>
            <a:r>
              <a:rPr sz="1100" u="sng" spc="73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167137"/>
            <a:ext cx="3642896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perspect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better  jobs</a:t>
            </a:r>
            <a:r>
              <a:rPr sz="1000" spc="9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4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 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institutions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(recognition,</a:t>
            </a:r>
            <a:r>
              <a:rPr sz="1000" spc="-5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endParaRPr sz="1000">
              <a:latin typeface="Times New Roman"/>
              <a:cs typeface="Times New Roman"/>
            </a:endParaRPr>
          </a:p>
          <a:p>
            <a:pPr marL="12700" marR="4704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image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reputation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done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sector)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mot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ates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vil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ants,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attracts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etains</a:t>
            </a:r>
            <a:r>
              <a:rPr sz="1000" spc="-1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people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</a:t>
            </a:r>
            <a:r>
              <a:rPr sz="1000" spc="-5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783230"/>
            <a:ext cx="98652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Negat</a:t>
            </a:r>
            <a:r>
              <a:rPr sz="1100" u="sng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u="sng" spc="7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093869"/>
            <a:ext cx="3792450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</a:t>
            </a:r>
            <a:r>
              <a:rPr sz="1000" spc="-6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which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ta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k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too</a:t>
            </a:r>
            <a:r>
              <a:rPr sz="1000" spc="3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st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ong</a:t>
            </a:r>
            <a:r>
              <a:rPr sz="1000" spc="20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hand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cont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olling </a:t>
            </a:r>
            <a:r>
              <a:rPr sz="1000" spc="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contractor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act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i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vity,</a:t>
            </a:r>
            <a:r>
              <a:rPr sz="1000" spc="14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might</a:t>
            </a:r>
            <a:r>
              <a:rPr sz="1000" spc="-2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damaging</a:t>
            </a:r>
            <a:r>
              <a:rPr sz="1000" spc="2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his</a:t>
            </a:r>
            <a:r>
              <a:rPr sz="1000" spc="-1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opportunity</a:t>
            </a:r>
            <a:r>
              <a:rPr sz="1000" spc="-2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9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futu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24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eer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orking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supplier:</a:t>
            </a:r>
            <a:r>
              <a:rPr sz="1000" spc="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olving</a:t>
            </a:r>
            <a:r>
              <a:rPr sz="1000" spc="6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door</a:t>
            </a:r>
            <a:r>
              <a:rPr sz="1000" spc="14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issue!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283" y="2713980"/>
            <a:ext cx="3706971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Lack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benefits</a:t>
            </a:r>
            <a:r>
              <a:rPr sz="1100" spc="6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costs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</a:t>
            </a:r>
            <a:r>
              <a:rPr sz="11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-oriented</a:t>
            </a:r>
            <a:endParaRPr sz="1100">
              <a:latin typeface="Times New Roman"/>
              <a:cs typeface="Times New Roman"/>
            </a:endParaRPr>
          </a:p>
          <a:p>
            <a:pPr marL="1598102" marR="1608535" algn="ctr">
              <a:lnSpc>
                <a:spcPct val="95825"/>
              </a:lnSpc>
              <a:spcBef>
                <a:spcPts val="32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01349"/>
            <a:ext cx="4155253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Concerns:</a:t>
            </a:r>
            <a:r>
              <a:rPr sz="1400" spc="20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14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Prospect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1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Outside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056" y="522183"/>
            <a:ext cx="289316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ailability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jobs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1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is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subtle: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856498"/>
            <a:ext cx="93000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-19" dirty="0" smtClean="0">
                <a:latin typeface="Times New Roman"/>
                <a:cs typeface="Times New Roman"/>
              </a:rPr>
              <a:t>P</a:t>
            </a:r>
            <a:r>
              <a:rPr sz="1100" u="sng" spc="0" dirty="0" smtClean="0">
                <a:latin typeface="Times New Roman"/>
                <a:cs typeface="Times New Roman"/>
              </a:rPr>
              <a:t>osit</a:t>
            </a:r>
            <a:r>
              <a:rPr sz="1100" u="sng" spc="-9" dirty="0" smtClean="0"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latin typeface="Times New Roman"/>
                <a:cs typeface="Times New Roman"/>
              </a:rPr>
              <a:t>e</a:t>
            </a:r>
            <a:r>
              <a:rPr sz="1100" u="sng" spc="73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167137"/>
            <a:ext cx="3642896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perspect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better  jobs</a:t>
            </a:r>
            <a:r>
              <a:rPr sz="1000" spc="9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4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 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institutions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(recognition,</a:t>
            </a:r>
            <a:r>
              <a:rPr sz="1000" spc="-5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endParaRPr sz="1000">
              <a:latin typeface="Times New Roman"/>
              <a:cs typeface="Times New Roman"/>
            </a:endParaRPr>
          </a:p>
          <a:p>
            <a:pPr marL="12700" marR="4704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image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reputation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done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sector)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mot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ates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vil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ants,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attracts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etains</a:t>
            </a:r>
            <a:r>
              <a:rPr sz="1000" spc="-1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people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</a:t>
            </a:r>
            <a:r>
              <a:rPr sz="1000" spc="-5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783230"/>
            <a:ext cx="98652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Negat</a:t>
            </a:r>
            <a:r>
              <a:rPr sz="1100" u="sng" spc="-9" dirty="0" smtClean="0"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latin typeface="Times New Roman"/>
                <a:cs typeface="Times New Roman"/>
              </a:rPr>
              <a:t>e</a:t>
            </a:r>
            <a:r>
              <a:rPr sz="1100" u="sng" spc="74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093869"/>
            <a:ext cx="3792450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</a:t>
            </a:r>
            <a:r>
              <a:rPr sz="1000" spc="-6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which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too</a:t>
            </a:r>
            <a:r>
              <a:rPr sz="1000" spc="3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ong</a:t>
            </a:r>
            <a:r>
              <a:rPr sz="1000" spc="20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hand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olling </a:t>
            </a:r>
            <a:r>
              <a:rPr sz="1000" spc="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contractor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act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vity,</a:t>
            </a:r>
            <a:r>
              <a:rPr sz="1000" spc="1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he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might</a:t>
            </a:r>
            <a:r>
              <a:rPr sz="1000" spc="-2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damaging</a:t>
            </a:r>
            <a:r>
              <a:rPr sz="1000" spc="2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his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opportunity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9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futu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24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orking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supplier:</a:t>
            </a:r>
            <a:r>
              <a:rPr sz="1000" spc="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olving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door</a:t>
            </a:r>
            <a:r>
              <a:rPr sz="1000" spc="14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issue!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283" y="2713980"/>
            <a:ext cx="3706971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Lack</a:t>
            </a:r>
            <a:r>
              <a:rPr sz="1100" spc="1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benefits</a:t>
            </a:r>
            <a:r>
              <a:rPr sz="1100" spc="6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costs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</a:t>
            </a:r>
            <a:r>
              <a:rPr sz="11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-oriented</a:t>
            </a:r>
            <a:endParaRPr sz="1100">
              <a:latin typeface="Times New Roman"/>
              <a:cs typeface="Times New Roman"/>
            </a:endParaRPr>
          </a:p>
          <a:p>
            <a:pPr marL="1598102" marR="1608535" algn="ctr">
              <a:lnSpc>
                <a:spcPct val="95825"/>
              </a:lnSpc>
              <a:spcBef>
                <a:spcPts val="32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01349"/>
            <a:ext cx="4155253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Concerns:</a:t>
            </a:r>
            <a:r>
              <a:rPr sz="1400" spc="20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14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Prospect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1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Outside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056" y="522183"/>
            <a:ext cx="2893166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25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ailability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jobs</a:t>
            </a:r>
            <a:r>
              <a:rPr sz="1100" spc="9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sector</a:t>
            </a:r>
            <a:r>
              <a:rPr sz="1100" spc="1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is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subtle: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856498"/>
            <a:ext cx="93000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-19" dirty="0" smtClean="0">
                <a:latin typeface="Times New Roman"/>
                <a:cs typeface="Times New Roman"/>
              </a:rPr>
              <a:t>P</a:t>
            </a:r>
            <a:r>
              <a:rPr sz="1100" u="sng" spc="0" dirty="0" smtClean="0">
                <a:latin typeface="Times New Roman"/>
                <a:cs typeface="Times New Roman"/>
              </a:rPr>
              <a:t>osit</a:t>
            </a:r>
            <a:r>
              <a:rPr sz="1100" u="sng" spc="-9" dirty="0" smtClean="0"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latin typeface="Times New Roman"/>
                <a:cs typeface="Times New Roman"/>
              </a:rPr>
              <a:t>e</a:t>
            </a:r>
            <a:r>
              <a:rPr sz="1100" u="sng" spc="73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246" y="1167137"/>
            <a:ext cx="3642896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perspect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better  jobs</a:t>
            </a:r>
            <a:r>
              <a:rPr sz="1000" spc="9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4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 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institutions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(recognition,</a:t>
            </a:r>
            <a:r>
              <a:rPr sz="1000" spc="-5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endParaRPr sz="1000">
              <a:latin typeface="Times New Roman"/>
              <a:cs typeface="Times New Roman"/>
            </a:endParaRPr>
          </a:p>
          <a:p>
            <a:pPr marL="12700" marR="4704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image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reputation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done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sector)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mot</a:t>
            </a:r>
            <a:r>
              <a:rPr sz="1000" spc="-9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ates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vil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ants,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attracts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etains</a:t>
            </a:r>
            <a:r>
              <a:rPr sz="1000" spc="-1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good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people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</a:t>
            </a:r>
            <a:r>
              <a:rPr sz="1000" spc="-5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783230"/>
            <a:ext cx="986528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Negat</a:t>
            </a:r>
            <a:r>
              <a:rPr sz="1100" u="sng" spc="-9" dirty="0" smtClean="0">
                <a:latin typeface="Times New Roman"/>
                <a:cs typeface="Times New Roman"/>
              </a:rPr>
              <a:t>iv</a:t>
            </a:r>
            <a:r>
              <a:rPr sz="1100" u="sng" spc="0" dirty="0" smtClean="0">
                <a:latin typeface="Times New Roman"/>
                <a:cs typeface="Times New Roman"/>
              </a:rPr>
              <a:t>e</a:t>
            </a:r>
            <a:r>
              <a:rPr sz="1100" u="sng" spc="74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Effect: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46" y="2093869"/>
            <a:ext cx="3792450" cy="45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</a:t>
            </a:r>
            <a:r>
              <a:rPr sz="1000" spc="-6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which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ta</a:t>
            </a:r>
            <a:r>
              <a:rPr sz="1000" spc="-9" dirty="0" smtClean="0">
                <a:latin typeface="Times New Roman"/>
                <a:cs typeface="Times New Roman"/>
              </a:rPr>
              <a:t>k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too</a:t>
            </a:r>
            <a:r>
              <a:rPr sz="1000" spc="3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ong</a:t>
            </a:r>
            <a:r>
              <a:rPr sz="1000" spc="20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hand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olling </a:t>
            </a:r>
            <a:r>
              <a:rPr sz="1000" spc="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contractor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act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vity,</a:t>
            </a:r>
            <a:r>
              <a:rPr sz="1000" spc="1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he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might</a:t>
            </a:r>
            <a:r>
              <a:rPr sz="1000" spc="-2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damaging</a:t>
            </a:r>
            <a:r>
              <a:rPr sz="1000" spc="2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his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opportunity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9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futu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24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45"/>
              </a:spcBef>
            </a:pP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orking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1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supplier:</a:t>
            </a:r>
            <a:r>
              <a:rPr sz="1000" spc="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olving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door</a:t>
            </a:r>
            <a:r>
              <a:rPr sz="1000" spc="14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issue!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283" y="2713980"/>
            <a:ext cx="3706971" cy="33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Lack</a:t>
            </a:r>
            <a:r>
              <a:rPr sz="1100" spc="1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studies</a:t>
            </a:r>
            <a:r>
              <a:rPr sz="1100" spc="1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benefits</a:t>
            </a:r>
            <a:r>
              <a:rPr sz="1100" spc="6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15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costs</a:t>
            </a:r>
            <a:r>
              <a:rPr sz="1100" spc="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</a:t>
            </a:r>
            <a:r>
              <a:rPr sz="1100" spc="-3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-oriented</a:t>
            </a:r>
            <a:endParaRPr sz="1100">
              <a:latin typeface="Times New Roman"/>
              <a:cs typeface="Times New Roman"/>
            </a:endParaRPr>
          </a:p>
          <a:p>
            <a:pPr marL="1598102" marR="1608535" algn="ctr">
              <a:lnSpc>
                <a:spcPct val="95825"/>
              </a:lnSpc>
              <a:spcBef>
                <a:spcPts val="3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officials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4038101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Rent-Seeking:</a:t>
            </a:r>
            <a:r>
              <a:rPr sz="1400" spc="2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400" spc="5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Case</a:t>
            </a:r>
            <a:r>
              <a:rPr sz="1400" spc="6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araguay</a:t>
            </a:r>
            <a:endParaRPr sz="1400">
              <a:latin typeface="Times New Roman"/>
              <a:cs typeface="Times New Roman"/>
            </a:endParaRPr>
          </a:p>
          <a:p>
            <a:pPr marL="12700" marR="27329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Auriol,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Flochel</a:t>
            </a:r>
            <a:r>
              <a:rPr sz="1400" spc="9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832488"/>
            <a:ext cx="60826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Findings: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141737"/>
            <a:ext cx="3800856" cy="700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firms</a:t>
            </a:r>
            <a:r>
              <a:rPr sz="1000" spc="-6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selling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more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</a:t>
            </a:r>
            <a:r>
              <a:rPr sz="10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1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higher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gins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ct val="99658"/>
              </a:lnSpc>
              <a:spcBef>
                <a:spcPts val="691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best</a:t>
            </a:r>
            <a:r>
              <a:rPr sz="1000" spc="9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potential</a:t>
            </a:r>
            <a:r>
              <a:rPr sz="1000" spc="2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eneurs t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ards</a:t>
            </a:r>
            <a:r>
              <a:rPr sz="10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sectors,</a:t>
            </a:r>
            <a:r>
              <a:rPr sz="1000" spc="1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distracting</a:t>
            </a:r>
            <a:r>
              <a:rPr sz="1000" spc="-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them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from inn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xport-oriented</a:t>
            </a:r>
            <a:r>
              <a:rPr sz="1000" spc="-6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entures,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it</a:t>
            </a:r>
            <a:r>
              <a:rPr sz="1000" spc="-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generates</a:t>
            </a:r>
            <a:r>
              <a:rPr sz="10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0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serious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misallocation</a:t>
            </a:r>
            <a:r>
              <a:rPr sz="1000" spc="2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talents</a:t>
            </a:r>
            <a:r>
              <a:rPr sz="1000" spc="20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issue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across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econom</a:t>
            </a:r>
            <a:r>
              <a:rPr sz="1000" spc="-64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005256"/>
            <a:ext cx="1587916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Straub</a:t>
            </a:r>
            <a:r>
              <a:rPr sz="1100" u="sng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’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 </a:t>
            </a:r>
            <a:r>
              <a:rPr sz="1100" u="sng" spc="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esea</a:t>
            </a:r>
            <a:r>
              <a:rPr sz="1100" u="sng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ch</a:t>
            </a:r>
            <a:r>
              <a:rPr sz="1100" u="sng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u="sng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oject: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314519"/>
            <a:ext cx="3493139" cy="700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080"/>
              </a:lnSpc>
              <a:spcBef>
                <a:spcPts val="54"/>
              </a:spcBef>
            </a:pPr>
            <a:r>
              <a:rPr sz="10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Aim: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study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impact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distortions </a:t>
            </a:r>
            <a:r>
              <a:rPr sz="1000" spc="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eneurship</a:t>
            </a:r>
            <a:r>
              <a:rPr sz="1000" spc="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araguay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ct val="99658"/>
              </a:lnSpc>
              <a:spcBef>
                <a:spcPts val="745"/>
              </a:spcBef>
            </a:pPr>
            <a:r>
              <a:rPr sz="10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Data: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Specific</a:t>
            </a:r>
            <a:r>
              <a:rPr sz="1000" spc="-6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sur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that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diffe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ential</a:t>
            </a:r>
            <a:r>
              <a:rPr sz="10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efficiency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across 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viders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2674904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anization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Institutions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710982"/>
            <a:ext cx="3846801" cy="5080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Emplo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ees’</a:t>
            </a:r>
            <a:r>
              <a:rPr sz="1100" spc="1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orts,</a:t>
            </a:r>
            <a:r>
              <a:rPr sz="1100" spc="1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skills,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wledge,</a:t>
            </a:r>
            <a:r>
              <a:rPr sz="1100" spc="-5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creat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vit</a:t>
            </a:r>
            <a:r>
              <a:rPr sz="1100" spc="-6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dedication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endParaRPr sz="1100">
              <a:latin typeface="Times New Roman"/>
              <a:cs typeface="Times New Roman"/>
            </a:endParaRPr>
          </a:p>
          <a:p>
            <a:pPr marL="12700" marR="421050" indent="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crucial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6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kind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 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464358"/>
            <a:ext cx="4082160" cy="512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Designing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implementing</a:t>
            </a:r>
            <a:r>
              <a:rPr sz="1100" spc="-6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effect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attract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retain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people;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help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them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elop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their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among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most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challenges</a:t>
            </a:r>
            <a:r>
              <a:rPr sz="1100" spc="1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all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217748"/>
            <a:ext cx="391285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well-structured</a:t>
            </a:r>
            <a:r>
              <a:rPr sz="1100" spc="-6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policy</a:t>
            </a:r>
            <a:r>
              <a:rPr sz="1100" spc="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is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ey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ing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edient </a:t>
            </a:r>
            <a:r>
              <a:rPr sz="1100" spc="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for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success</a:t>
            </a:r>
            <a:r>
              <a:rPr sz="1100" spc="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7868" y="2803058"/>
            <a:ext cx="2064790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Human-Resou</a:t>
            </a:r>
            <a:r>
              <a:rPr sz="11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ce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olicies</a:t>
            </a:r>
            <a:r>
              <a:rPr sz="1100" spc="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Matters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4038101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Rent-Seeking:</a:t>
            </a:r>
            <a:r>
              <a:rPr sz="1400" spc="2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400" spc="5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Case</a:t>
            </a:r>
            <a:r>
              <a:rPr sz="1400" spc="6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araguay</a:t>
            </a:r>
            <a:endParaRPr sz="1400">
              <a:latin typeface="Times New Roman"/>
              <a:cs typeface="Times New Roman"/>
            </a:endParaRPr>
          </a:p>
          <a:p>
            <a:pPr marL="12700" marR="27329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Auriol,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Flochel</a:t>
            </a:r>
            <a:r>
              <a:rPr sz="1400" spc="9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832488"/>
            <a:ext cx="60826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Findings: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141737"/>
            <a:ext cx="3800856" cy="700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firms</a:t>
            </a:r>
            <a:r>
              <a:rPr sz="1000" spc="-6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selling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more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</a:t>
            </a:r>
            <a:r>
              <a:rPr sz="1000" spc="-2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19" dirty="0" smtClean="0">
                <a:latin typeface="Times New Roman"/>
                <a:cs typeface="Times New Roman"/>
              </a:rPr>
              <a:t>a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1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higher</a:t>
            </a:r>
            <a:r>
              <a:rPr sz="1000" spc="-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gins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ct val="99658"/>
              </a:lnSpc>
              <a:spcBef>
                <a:spcPts val="691"/>
              </a:spcBef>
            </a:pPr>
            <a:r>
              <a:rPr sz="1000" spc="0" dirty="0" smtClean="0">
                <a:latin typeface="Times New Roman"/>
                <a:cs typeface="Times New Roman"/>
              </a:rPr>
              <a:t>best</a:t>
            </a:r>
            <a:r>
              <a:rPr sz="1000" spc="9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potential</a:t>
            </a:r>
            <a:r>
              <a:rPr sz="1000" spc="2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ent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eneurs t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ards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-22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ent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sectors,</a:t>
            </a:r>
            <a:r>
              <a:rPr sz="1000" spc="1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distracting</a:t>
            </a:r>
            <a:r>
              <a:rPr sz="1000" spc="-4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them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from inn</a:t>
            </a:r>
            <a:r>
              <a:rPr sz="1000" spc="-14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xport-oriented</a:t>
            </a:r>
            <a:r>
              <a:rPr sz="1000" spc="-61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entures,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it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generates</a:t>
            </a:r>
            <a:r>
              <a:rPr sz="1000" spc="-3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serious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misallocation</a:t>
            </a:r>
            <a:r>
              <a:rPr sz="1000" spc="2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talents</a:t>
            </a:r>
            <a:r>
              <a:rPr sz="1000" spc="20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issue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across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econom</a:t>
            </a:r>
            <a:r>
              <a:rPr sz="1000" spc="-64" dirty="0" smtClean="0">
                <a:latin typeface="Times New Roman"/>
                <a:cs typeface="Times New Roman"/>
              </a:rPr>
              <a:t>y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005256"/>
            <a:ext cx="1587916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Straub</a:t>
            </a:r>
            <a:r>
              <a:rPr sz="1100" u="sng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’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 </a:t>
            </a:r>
            <a:r>
              <a:rPr sz="1100" u="sng" spc="4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esea</a:t>
            </a:r>
            <a:r>
              <a:rPr sz="1100" u="sng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ch</a:t>
            </a:r>
            <a:r>
              <a:rPr sz="1100" u="sng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100" u="sng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oject: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314519"/>
            <a:ext cx="3493139" cy="700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080"/>
              </a:lnSpc>
              <a:spcBef>
                <a:spcPts val="54"/>
              </a:spcBef>
            </a:pPr>
            <a:r>
              <a:rPr sz="10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Aim: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study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impact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distortions </a:t>
            </a:r>
            <a:r>
              <a:rPr sz="1000" spc="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eneurship</a:t>
            </a:r>
            <a:r>
              <a:rPr sz="1000" spc="4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araguay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ct val="99658"/>
              </a:lnSpc>
              <a:spcBef>
                <a:spcPts val="745"/>
              </a:spcBef>
            </a:pPr>
            <a:r>
              <a:rPr sz="10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Data: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Specific</a:t>
            </a:r>
            <a:r>
              <a:rPr sz="1000" spc="-6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sur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that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diffe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ential</a:t>
            </a:r>
            <a:r>
              <a:rPr sz="10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efficiency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across 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viders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4038101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Rent-Seeking:</a:t>
            </a:r>
            <a:r>
              <a:rPr sz="1400" spc="2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400" spc="5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Case</a:t>
            </a:r>
            <a:r>
              <a:rPr sz="1400" spc="6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araguay</a:t>
            </a:r>
            <a:endParaRPr sz="1400">
              <a:latin typeface="Times New Roman"/>
              <a:cs typeface="Times New Roman"/>
            </a:endParaRPr>
          </a:p>
          <a:p>
            <a:pPr marL="12700" marR="27329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Auriol,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Flochel</a:t>
            </a:r>
            <a:r>
              <a:rPr sz="1400" spc="9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832488"/>
            <a:ext cx="608261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Findings: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141737"/>
            <a:ext cx="3800856" cy="700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firms</a:t>
            </a:r>
            <a:r>
              <a:rPr sz="1000" spc="-6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selling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more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</a:t>
            </a:r>
            <a:r>
              <a:rPr sz="1000" spc="-2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19" dirty="0" smtClean="0">
                <a:latin typeface="Times New Roman"/>
                <a:cs typeface="Times New Roman"/>
              </a:rPr>
              <a:t>a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1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higher</a:t>
            </a:r>
            <a:r>
              <a:rPr sz="1000" spc="-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profit</a:t>
            </a:r>
            <a:r>
              <a:rPr sz="1000" spc="-6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gins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ct val="99658"/>
              </a:lnSpc>
              <a:spcBef>
                <a:spcPts val="691"/>
              </a:spcBef>
            </a:pPr>
            <a:r>
              <a:rPr sz="1000" spc="0" dirty="0" smtClean="0">
                <a:latin typeface="Times New Roman"/>
                <a:cs typeface="Times New Roman"/>
              </a:rPr>
              <a:t>best</a:t>
            </a:r>
            <a:r>
              <a:rPr sz="1000" spc="9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potential</a:t>
            </a:r>
            <a:r>
              <a:rPr sz="1000" spc="2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ent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eneurs t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w</a:t>
            </a:r>
            <a:r>
              <a:rPr sz="1000" spc="0" dirty="0" smtClean="0">
                <a:latin typeface="Times New Roman"/>
                <a:cs typeface="Times New Roman"/>
              </a:rPr>
              <a:t>ards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-22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ent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sectors,</a:t>
            </a:r>
            <a:r>
              <a:rPr sz="1000" spc="1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distracting</a:t>
            </a:r>
            <a:r>
              <a:rPr sz="1000" spc="-4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them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from inn</a:t>
            </a:r>
            <a:r>
              <a:rPr sz="1000" spc="-14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at</a:t>
            </a:r>
            <a:r>
              <a:rPr sz="1000" spc="-25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xport-oriented</a:t>
            </a:r>
            <a:r>
              <a:rPr sz="1000" spc="-61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entures,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it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generates</a:t>
            </a:r>
            <a:r>
              <a:rPr sz="1000" spc="-3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serious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misallocation</a:t>
            </a:r>
            <a:r>
              <a:rPr sz="1000" spc="2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talents</a:t>
            </a:r>
            <a:r>
              <a:rPr sz="1000" spc="20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issue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across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econom</a:t>
            </a:r>
            <a:r>
              <a:rPr sz="1000" spc="-64" dirty="0" smtClean="0">
                <a:latin typeface="Times New Roman"/>
                <a:cs typeface="Times New Roman"/>
              </a:rPr>
              <a:t>y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005256"/>
            <a:ext cx="1587916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Straub</a:t>
            </a:r>
            <a:r>
              <a:rPr sz="1100" u="sng" spc="-39" dirty="0" smtClean="0">
                <a:latin typeface="Times New Roman"/>
                <a:cs typeface="Times New Roman"/>
              </a:rPr>
              <a:t>’</a:t>
            </a:r>
            <a:r>
              <a:rPr sz="1100" u="sng" spc="0" dirty="0" smtClean="0">
                <a:latin typeface="Times New Roman"/>
                <a:cs typeface="Times New Roman"/>
              </a:rPr>
              <a:t>s </a:t>
            </a:r>
            <a:r>
              <a:rPr sz="1100" u="sng" spc="41" dirty="0" smtClean="0">
                <a:latin typeface="Times New Roman"/>
                <a:cs typeface="Times New Roman"/>
              </a:rPr>
              <a:t> </a:t>
            </a:r>
            <a:r>
              <a:rPr sz="1100" u="sng" spc="-21" dirty="0" smtClean="0"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latin typeface="Times New Roman"/>
                <a:cs typeface="Times New Roman"/>
              </a:rPr>
              <a:t>esea</a:t>
            </a:r>
            <a:r>
              <a:rPr sz="1100" u="sng" spc="-21" dirty="0" smtClean="0"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latin typeface="Times New Roman"/>
                <a:cs typeface="Times New Roman"/>
              </a:rPr>
              <a:t>ch</a:t>
            </a:r>
            <a:r>
              <a:rPr sz="1100" u="sng" spc="-26" dirty="0" smtClean="0">
                <a:latin typeface="Times New Roman"/>
                <a:cs typeface="Times New Roman"/>
              </a:rPr>
              <a:t> </a:t>
            </a:r>
            <a:r>
              <a:rPr sz="1100" u="sng" spc="0" dirty="0" smtClean="0">
                <a:latin typeface="Times New Roman"/>
                <a:cs typeface="Times New Roman"/>
              </a:rPr>
              <a:t>p</a:t>
            </a:r>
            <a:r>
              <a:rPr sz="1100" u="sng" spc="-19" dirty="0" smtClean="0">
                <a:latin typeface="Times New Roman"/>
                <a:cs typeface="Times New Roman"/>
              </a:rPr>
              <a:t>r</a:t>
            </a:r>
            <a:r>
              <a:rPr sz="1100" u="sng" spc="0" dirty="0" smtClean="0">
                <a:latin typeface="Times New Roman"/>
                <a:cs typeface="Times New Roman"/>
              </a:rPr>
              <a:t>oject: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246" y="2314519"/>
            <a:ext cx="3493139" cy="700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080"/>
              </a:lnSpc>
              <a:spcBef>
                <a:spcPts val="54"/>
              </a:spcBef>
            </a:pPr>
            <a:r>
              <a:rPr sz="1000" u="sng" spc="0" dirty="0" smtClean="0">
                <a:latin typeface="Times New Roman"/>
                <a:cs typeface="Times New Roman"/>
              </a:rPr>
              <a:t>Aim: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study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impact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distortions </a:t>
            </a:r>
            <a:r>
              <a:rPr sz="1000" spc="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</a:pPr>
            <a:r>
              <a:rPr sz="1000" spc="0" dirty="0" smtClean="0">
                <a:latin typeface="Times New Roman"/>
                <a:cs typeface="Times New Roman"/>
              </a:rPr>
              <a:t>ent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eneurship</a:t>
            </a:r>
            <a:r>
              <a:rPr sz="1000" spc="4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araguay</a:t>
            </a:r>
            <a:endParaRPr sz="1000">
              <a:latin typeface="Times New Roman"/>
              <a:cs typeface="Times New Roman"/>
            </a:endParaRPr>
          </a:p>
          <a:p>
            <a:pPr marL="12700" indent="0">
              <a:lnSpc>
                <a:spcPct val="99658"/>
              </a:lnSpc>
              <a:spcBef>
                <a:spcPts val="745"/>
              </a:spcBef>
            </a:pPr>
            <a:r>
              <a:rPr sz="1000" u="sng" spc="0" dirty="0" smtClean="0">
                <a:latin typeface="Times New Roman"/>
                <a:cs typeface="Times New Roman"/>
              </a:rPr>
              <a:t>Data: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Specific</a:t>
            </a:r>
            <a:r>
              <a:rPr sz="1000" spc="-6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sur</a:t>
            </a:r>
            <a:r>
              <a:rPr sz="1000" spc="-14" dirty="0" smtClean="0">
                <a:latin typeface="Times New Roman"/>
                <a:cs typeface="Times New Roman"/>
              </a:rPr>
              <a:t>ve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that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measures</a:t>
            </a:r>
            <a:r>
              <a:rPr sz="1000" spc="-3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diffe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ential</a:t>
            </a:r>
            <a:r>
              <a:rPr sz="1000" spc="-1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efficiency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across 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-10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viders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to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,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ov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19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by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39" dirty="0" smtClean="0">
                <a:latin typeface="Times New Roman"/>
                <a:cs typeface="Times New Roman"/>
              </a:rPr>
              <a:t>n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,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ov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19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by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39" dirty="0" smtClean="0">
                <a:latin typeface="Times New Roman"/>
                <a:cs typeface="Times New Roman"/>
              </a:rPr>
              <a:t>n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,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ov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19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by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Is</a:t>
            </a:r>
            <a:r>
              <a:rPr sz="1000" spc="-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39" dirty="0" smtClean="0">
                <a:latin typeface="Times New Roman"/>
                <a:cs typeface="Times New Roman"/>
              </a:rPr>
              <a:t>n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,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ov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19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39" dirty="0" smtClean="0">
                <a:latin typeface="Times New Roman"/>
                <a:cs typeface="Times New Roman"/>
              </a:rPr>
              <a:t>n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19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as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39" dirty="0" smtClean="0">
                <a:latin typeface="Times New Roman"/>
                <a:cs typeface="Times New Roman"/>
              </a:rPr>
              <a:t>n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19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by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Is</a:t>
            </a:r>
            <a:r>
              <a:rPr sz="1000" spc="-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0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608004" cy="575843"/>
          </a:xfrm>
          <a:custGeom>
            <a:avLst/>
            <a:gdLst/>
            <a:ahLst/>
            <a:cxnLst/>
            <a:rect l="l" t="t" r="r" b="b"/>
            <a:pathLst>
              <a:path w="4608004" h="575843">
                <a:moveTo>
                  <a:pt x="4608004" y="0"/>
                </a:moveTo>
                <a:lnTo>
                  <a:pt x="0" y="0"/>
                </a:lnTo>
                <a:lnTo>
                  <a:pt x="0" y="575843"/>
                </a:lnTo>
                <a:lnTo>
                  <a:pt x="4608004" y="575843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01349"/>
            <a:ext cx="4404498" cy="43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329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Procurement</a:t>
            </a:r>
            <a:r>
              <a:rPr sz="1400" spc="15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1400" spc="8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14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1400" spc="8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4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going</a:t>
            </a:r>
            <a:r>
              <a:rPr sz="1400" spc="7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1400" spc="8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1400" spc="3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1400" spc="10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Straub</a:t>
            </a:r>
            <a:r>
              <a:rPr sz="1400" spc="8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(2015?),</a:t>
            </a:r>
            <a:r>
              <a:rPr sz="1400" spc="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400" spc="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IPEA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45" y="758180"/>
            <a:ext cx="3993818" cy="2442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45"/>
              </a:lnSpc>
              <a:spcBef>
                <a:spcPts val="57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Aim:</a:t>
            </a:r>
            <a:endParaRPr sz="11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empirically</a:t>
            </a:r>
            <a:r>
              <a:rPr sz="1000" spc="-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to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39" dirty="0" smtClean="0">
                <a:latin typeface="Times New Roman"/>
                <a:cs typeface="Times New Roman"/>
              </a:rPr>
              <a:t>n</a:t>
            </a:r>
            <a:r>
              <a:rPr sz="1000" spc="-1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esti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link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between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14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officials’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4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20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contracts.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725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Data:</a:t>
            </a:r>
            <a:r>
              <a:rPr sz="1100" spc="2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From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Brazil</a:t>
            </a:r>
            <a:endParaRPr sz="1100">
              <a:latin typeface="Times New Roman"/>
              <a:cs typeface="Times New Roman"/>
            </a:endParaRPr>
          </a:p>
          <a:p>
            <a:pPr marL="289801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identify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25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w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purchase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administrators’</a:t>
            </a:r>
            <a:r>
              <a:rPr sz="1000" spc="-2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(past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xperience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 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sectors)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</a:t>
            </a:r>
            <a:endParaRPr sz="1000">
              <a:latin typeface="Times New Roman"/>
              <a:cs typeface="Times New Roman"/>
            </a:endParaRPr>
          </a:p>
          <a:p>
            <a:pPr marL="12700" marR="9205">
              <a:lnSpc>
                <a:spcPct val="95825"/>
              </a:lnSpc>
              <a:spcBef>
                <a:spcPts val="680"/>
              </a:spcBef>
            </a:pPr>
            <a:r>
              <a:rPr sz="1100" u="sng" spc="0" dirty="0" smtClean="0">
                <a:latin typeface="Times New Roman"/>
                <a:cs typeface="Times New Roman"/>
              </a:rPr>
              <a:t>Questions:</a:t>
            </a:r>
            <a:endParaRPr sz="1100">
              <a:latin typeface="Times New Roman"/>
              <a:cs typeface="Times New Roman"/>
            </a:endParaRPr>
          </a:p>
          <a:p>
            <a:pPr marL="289801" marR="237606" indent="0">
              <a:lnSpc>
                <a:spcPct val="99658"/>
              </a:lnSpc>
              <a:spcBef>
                <a:spcPts val="63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vious</a:t>
            </a:r>
            <a:r>
              <a:rPr sz="1000" spc="-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experience</a:t>
            </a:r>
            <a:r>
              <a:rPr sz="1000" spc="17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ficials,</a:t>
            </a:r>
            <a:r>
              <a:rPr sz="1000" spc="-8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administrator</a:t>
            </a:r>
            <a:r>
              <a:rPr sz="1000" spc="-5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 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</a:t>
            </a:r>
            <a:r>
              <a:rPr sz="1000" spc="-3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imp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ov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19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ocu</a:t>
            </a:r>
            <a:r>
              <a:rPr sz="1000" spc="-21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ement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outcomes?</a:t>
            </a:r>
            <a:endParaRPr sz="1000">
              <a:latin typeface="Times New Roman"/>
              <a:cs typeface="Times New Roman"/>
            </a:endParaRPr>
          </a:p>
          <a:p>
            <a:pPr marL="289801" marR="125772" indent="0">
              <a:lnSpc>
                <a:spcPct val="99658"/>
              </a:lnSpc>
              <a:spcBef>
                <a:spcPts val="11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Does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ormance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25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ficials</a:t>
            </a:r>
            <a:r>
              <a:rPr sz="1000" spc="-8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administrato</a:t>
            </a:r>
            <a:r>
              <a:rPr sz="1000" spc="-3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, measure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by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procurement</a:t>
            </a:r>
            <a:r>
              <a:rPr sz="1000" spc="-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outcomes,</a:t>
            </a:r>
            <a:r>
              <a:rPr sz="1000" spc="-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determine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their</a:t>
            </a:r>
            <a:r>
              <a:rPr sz="1000" spc="-1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subsequential 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</a:t>
            </a:r>
            <a:r>
              <a:rPr sz="1000" spc="-1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public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</a:t>
            </a:r>
            <a:r>
              <a:rPr sz="1000" spc="-2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sector?</a:t>
            </a:r>
            <a:endParaRPr sz="1000">
              <a:latin typeface="Times New Roman"/>
              <a:cs typeface="Times New Roman"/>
            </a:endParaRPr>
          </a:p>
          <a:p>
            <a:pPr marL="289801" marR="9205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there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-25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vidence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of</a:t>
            </a:r>
            <a:r>
              <a:rPr sz="1000" spc="-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so-called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“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-1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olving doors”</a:t>
            </a:r>
            <a:r>
              <a:rPr sz="1000" spc="15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40483" y="906948"/>
            <a:ext cx="904887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Thank 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spc="-25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ou</a:t>
            </a:r>
            <a:r>
              <a:rPr sz="1100" spc="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!!!!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9799" y="1440762"/>
            <a:ext cx="2193776" cy="954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0915" marR="640907" algn="ctr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Klenio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Barbosa</a:t>
            </a:r>
            <a:endParaRPr sz="1100">
              <a:latin typeface="Times New Roman"/>
              <a:cs typeface="Times New Roman"/>
            </a:endParaRPr>
          </a:p>
          <a:p>
            <a:pPr marL="651" marR="651" algn="ctr">
              <a:lnSpc>
                <a:spcPts val="2070"/>
              </a:lnSpc>
              <a:spcBef>
                <a:spcPts val="22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Sao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aulo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School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Economics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-</a:t>
            </a:r>
            <a:r>
              <a:rPr sz="1100" spc="-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FGV Fundação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Getulio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-11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as</a:t>
            </a:r>
            <a:r>
              <a:rPr sz="1100" spc="0" dirty="0" smtClean="0">
                <a:latin typeface="Times New Roman"/>
                <a:cs typeface="Times New Roman"/>
                <a:hlinkClick r:id="rId2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klenio.barbosa@fg</a:t>
            </a:r>
            <a:r>
              <a:rPr sz="1100" spc="-69" dirty="0" smtClean="0">
                <a:latin typeface="Times New Roman"/>
                <a:cs typeface="Times New Roman"/>
                <a:hlinkClick r:id="rId2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.br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16018" y="3350924"/>
            <a:ext cx="236293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01349"/>
            <a:ext cx="2674904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r>
              <a:rPr sz="1400" spc="9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anization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Institutions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710982"/>
            <a:ext cx="3846801" cy="5080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Emplo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ees’</a:t>
            </a:r>
            <a:r>
              <a:rPr sz="1100" spc="1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orts,</a:t>
            </a:r>
            <a:r>
              <a:rPr sz="1100" spc="1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skills,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wledge,</a:t>
            </a:r>
            <a:r>
              <a:rPr sz="1100" spc="-5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creat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vit</a:t>
            </a:r>
            <a:r>
              <a:rPr sz="1100" spc="-6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dedication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endParaRPr sz="1100">
              <a:latin typeface="Times New Roman"/>
              <a:cs typeface="Times New Roman"/>
            </a:endParaRPr>
          </a:p>
          <a:p>
            <a:pPr marL="12700" marR="421050" indent="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crucial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26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ormance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kind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public 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45" y="1464358"/>
            <a:ext cx="4082160" cy="512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Designing</a:t>
            </a:r>
            <a:r>
              <a:rPr sz="1100" spc="-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implementing</a:t>
            </a:r>
            <a:r>
              <a:rPr sz="1100" spc="-6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effect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1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ate,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attract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retain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people;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help</a:t>
            </a:r>
            <a:r>
              <a:rPr sz="1100" spc="-1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them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to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25" dirty="0" smtClean="0">
                <a:latin typeface="Times New Roman"/>
                <a:cs typeface="Times New Roman"/>
              </a:rPr>
              <a:t>e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elop</a:t>
            </a:r>
            <a:r>
              <a:rPr sz="1100" spc="-3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their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potential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skills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kn</a:t>
            </a:r>
            <a:r>
              <a:rPr sz="1100" spc="-25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wledge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are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among</a:t>
            </a:r>
            <a:r>
              <a:rPr sz="1100" spc="-2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most</a:t>
            </a:r>
            <a:r>
              <a:rPr sz="1100" spc="-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challenges</a:t>
            </a:r>
            <a:r>
              <a:rPr sz="1100" spc="13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all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217748"/>
            <a:ext cx="391285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well-structured</a:t>
            </a:r>
            <a:r>
              <a:rPr sz="1100" spc="-6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policy</a:t>
            </a:r>
            <a:r>
              <a:rPr sz="1100" spc="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is</a:t>
            </a:r>
            <a:r>
              <a:rPr sz="1100" spc="-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ey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ing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edient </a:t>
            </a:r>
            <a:r>
              <a:rPr sz="1100" spc="4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for</a:t>
            </a:r>
            <a:r>
              <a:rPr sz="1100" spc="-1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success</a:t>
            </a:r>
            <a:r>
              <a:rPr sz="1100" spc="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anization.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7868" y="2803058"/>
            <a:ext cx="2064790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Human-Resou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olicies</a:t>
            </a:r>
            <a:r>
              <a:rPr sz="1100" spc="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Matters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406142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Human-Resource</a:t>
            </a:r>
            <a:r>
              <a:rPr sz="1400" spc="2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Corporations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05407"/>
            <a:ext cx="410217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382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theoretical</a:t>
            </a:r>
            <a:r>
              <a:rPr sz="1100" spc="-4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economists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analyzing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ferent</a:t>
            </a:r>
            <a:r>
              <a:rPr sz="1100" spc="-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81149"/>
            <a:ext cx="356817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Economic</a:t>
            </a:r>
            <a:r>
              <a:rPr sz="1100" spc="-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agents</a:t>
            </a:r>
            <a:r>
              <a:rPr sz="1100" spc="-2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porations</a:t>
            </a:r>
            <a:r>
              <a:rPr sz="1100" spc="2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ated</a:t>
            </a:r>
            <a:r>
              <a:rPr sz="11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399090"/>
            <a:ext cx="3804228" cy="798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ormance-based</a:t>
            </a:r>
            <a:r>
              <a:rPr sz="1000" spc="3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compensation: </a:t>
            </a:r>
            <a:r>
              <a:rPr sz="1000" spc="8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bonus,</a:t>
            </a:r>
            <a:r>
              <a:rPr sz="1000" spc="-2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54" dirty="0" smtClean="0">
                <a:solidFill>
                  <a:srgbClr val="F9F9F9"/>
                </a:solidFill>
                <a:latin typeface="Times New Roman"/>
                <a:cs typeface="Times New Roman"/>
              </a:rPr>
              <a:t>’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</a:t>
            </a:r>
            <a:r>
              <a:rPr sz="1000" spc="-4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share</a:t>
            </a:r>
            <a:r>
              <a:rPr sz="1000" spc="-2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options;</a:t>
            </a:r>
            <a:endParaRPr sz="1000">
              <a:latin typeface="Times New Roman"/>
              <a:cs typeface="Times New Roman"/>
            </a:endParaRPr>
          </a:p>
          <a:p>
            <a:pPr marL="12700" marR="22469" indent="0">
              <a:lnSpc>
                <a:spcPct val="99658"/>
              </a:lnSpc>
              <a:spcBef>
                <a:spcPts val="728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within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promotions,</a:t>
            </a:r>
            <a:r>
              <a:rPr sz="1000" spc="-4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outside</a:t>
            </a:r>
            <a:r>
              <a:rPr sz="1000" spc="-54" dirty="0" smtClean="0">
                <a:solidFill>
                  <a:srgbClr val="F9F9F9"/>
                </a:solidFill>
                <a:latin typeface="Times New Roman"/>
                <a:cs typeface="Times New Roman"/>
              </a:rPr>
              <a:t>’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</a:t>
            </a:r>
            <a:r>
              <a:rPr sz="1000" spc="-36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F9F9F9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 opportunities;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738"/>
              </a:spcBef>
            </a:pP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institution</a:t>
            </a:r>
            <a:r>
              <a:rPr sz="1000" spc="-37" dirty="0" smtClean="0">
                <a:solidFill>
                  <a:srgbClr val="F9F9F9"/>
                </a:solidFill>
                <a:latin typeface="Times New Roman"/>
                <a:cs typeface="Times New Roman"/>
              </a:rPr>
              <a:t>’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</a:t>
            </a:r>
            <a:r>
              <a:rPr sz="1000" spc="3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mission:</a:t>
            </a:r>
            <a:r>
              <a:rPr sz="1000" spc="150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self-mot</a:t>
            </a:r>
            <a:r>
              <a:rPr sz="1000" spc="-25" dirty="0" smtClean="0">
                <a:solidFill>
                  <a:srgbClr val="F9F9F9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ated</a:t>
            </a:r>
            <a:r>
              <a:rPr sz="1000" spc="-57" dirty="0" smtClean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empl</a:t>
            </a:r>
            <a:r>
              <a:rPr sz="1000" spc="-9" dirty="0" smtClean="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F9F9F9"/>
                </a:solidFill>
                <a:latin typeface="Times New Roman"/>
                <a:cs typeface="Times New Roman"/>
              </a:rPr>
              <a:t>yers.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61575"/>
            <a:ext cx="3867310" cy="336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bads</a:t>
            </a:r>
            <a:r>
              <a:rPr sz="1100" spc="16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such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schemes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gely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esti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ated</a:t>
            </a:r>
            <a:r>
              <a:rPr sz="1100" spc="-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numerous</a:t>
            </a:r>
            <a:r>
              <a:rPr sz="11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scholars.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023" y="2841323"/>
            <a:ext cx="4067882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What</a:t>
            </a:r>
            <a:r>
              <a:rPr sz="1100" spc="2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2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</a:t>
            </a:r>
            <a:r>
              <a:rPr sz="1100" spc="8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ganizations?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406142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Human-Resource</a:t>
            </a:r>
            <a:r>
              <a:rPr sz="1400" spc="2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Corporations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05407"/>
            <a:ext cx="410217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382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theoretical</a:t>
            </a:r>
            <a:r>
              <a:rPr sz="1100" spc="-4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economists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analyzing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ferent</a:t>
            </a:r>
            <a:r>
              <a:rPr sz="1100" spc="-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81149"/>
            <a:ext cx="356817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Economic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agents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porations</a:t>
            </a:r>
            <a:r>
              <a:rPr sz="1100" spc="2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ated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399090"/>
            <a:ext cx="3804228" cy="798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f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ormance-based</a:t>
            </a:r>
            <a:r>
              <a:rPr sz="1000" spc="3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compensation: </a:t>
            </a:r>
            <a:r>
              <a:rPr sz="1000" spc="8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bonus,</a:t>
            </a:r>
            <a:r>
              <a:rPr sz="1000" spc="-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54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’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</a:t>
            </a:r>
            <a:r>
              <a:rPr sz="10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share</a:t>
            </a:r>
            <a:r>
              <a:rPr sz="10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options;</a:t>
            </a:r>
            <a:endParaRPr sz="1000">
              <a:latin typeface="Times New Roman"/>
              <a:cs typeface="Times New Roman"/>
            </a:endParaRPr>
          </a:p>
          <a:p>
            <a:pPr marL="12700" marR="22469" indent="0">
              <a:lnSpc>
                <a:spcPct val="99658"/>
              </a:lnSpc>
              <a:spcBef>
                <a:spcPts val="728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</a:t>
            </a:r>
            <a:r>
              <a:rPr sz="10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eer </a:t>
            </a:r>
            <a:r>
              <a:rPr sz="1000" spc="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within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promotions,</a:t>
            </a:r>
            <a:r>
              <a:rPr sz="1000" spc="-4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outside</a:t>
            </a:r>
            <a:r>
              <a:rPr sz="1000" spc="-54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’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</a:t>
            </a:r>
            <a:r>
              <a:rPr sz="1000" spc="-3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 opportunities;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738"/>
              </a:spcBef>
            </a:pP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</a:t>
            </a:r>
            <a:r>
              <a:rPr sz="10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’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</a:t>
            </a:r>
            <a:r>
              <a:rPr sz="1000" spc="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mission:</a:t>
            </a:r>
            <a:r>
              <a:rPr sz="1000" spc="15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self-mot</a:t>
            </a:r>
            <a:r>
              <a:rPr sz="10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ated</a:t>
            </a:r>
            <a:r>
              <a:rPr sz="1000" spc="-5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empl</a:t>
            </a:r>
            <a:r>
              <a:rPr sz="10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0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yers.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61575"/>
            <a:ext cx="3867310" cy="336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bads</a:t>
            </a:r>
            <a:r>
              <a:rPr sz="1100" spc="16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such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schemes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gely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esti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ated</a:t>
            </a:r>
            <a:r>
              <a:rPr sz="1100" spc="-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numerous</a:t>
            </a:r>
            <a:r>
              <a:rPr sz="11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scholars.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023" y="2841323"/>
            <a:ext cx="4067882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What</a:t>
            </a:r>
            <a:r>
              <a:rPr sz="1100" spc="2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2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</a:t>
            </a:r>
            <a:r>
              <a:rPr sz="1100" spc="8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ganizations?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406142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Human-Resource</a:t>
            </a:r>
            <a:r>
              <a:rPr sz="1400" spc="2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Corporations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05407"/>
            <a:ext cx="410217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382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theoretical</a:t>
            </a:r>
            <a:r>
              <a:rPr sz="1100" spc="-4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economists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analyzing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ferent</a:t>
            </a:r>
            <a:r>
              <a:rPr sz="1100" spc="-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81149"/>
            <a:ext cx="356817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Economic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agents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porations</a:t>
            </a:r>
            <a:r>
              <a:rPr sz="1100" spc="2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ated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399090"/>
            <a:ext cx="3804228" cy="798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ormance-based</a:t>
            </a:r>
            <a:r>
              <a:rPr sz="1000" spc="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compensation: 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bonus,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54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share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options;</a:t>
            </a:r>
            <a:endParaRPr sz="1000">
              <a:latin typeface="Times New Roman"/>
              <a:cs typeface="Times New Roman"/>
            </a:endParaRPr>
          </a:p>
          <a:p>
            <a:pPr marL="12700" marR="22469" indent="0">
              <a:lnSpc>
                <a:spcPct val="99658"/>
              </a:lnSpc>
              <a:spcBef>
                <a:spcPts val="72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within</a:t>
            </a:r>
            <a:r>
              <a:rPr sz="1000" spc="-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promotions,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outside</a:t>
            </a:r>
            <a:r>
              <a:rPr sz="1000" spc="-54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 opportunities;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73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institution</a:t>
            </a:r>
            <a:r>
              <a:rPr sz="1000" spc="-37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mission:</a:t>
            </a:r>
            <a:r>
              <a:rPr sz="1000" spc="1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self-mot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ated</a:t>
            </a:r>
            <a:r>
              <a:rPr sz="1000" spc="-5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empl</a:t>
            </a:r>
            <a:r>
              <a:rPr sz="1000" spc="-9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yers.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61575"/>
            <a:ext cx="3867310" cy="336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goods</a:t>
            </a:r>
            <a:r>
              <a:rPr sz="1100" spc="2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bads</a:t>
            </a:r>
            <a:r>
              <a:rPr sz="1100" spc="16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of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such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4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schemes</a:t>
            </a:r>
            <a:r>
              <a:rPr sz="1100" spc="-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-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pr</a:t>
            </a:r>
            <a:r>
              <a:rPr sz="1100" spc="-25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institutions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h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a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la</a:t>
            </a:r>
            <a:r>
              <a:rPr sz="1100" spc="-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gely</a:t>
            </a:r>
            <a:r>
              <a:rPr sz="1100" spc="-3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</a:t>
            </a:r>
            <a:r>
              <a:rPr sz="1100" spc="-44" dirty="0" smtClean="0">
                <a:solidFill>
                  <a:srgbClr val="D8D8D8"/>
                </a:solidFill>
                <a:latin typeface="Times New Roman"/>
                <a:cs typeface="Times New Roman"/>
              </a:rPr>
              <a:t>n</a:t>
            </a:r>
            <a:r>
              <a:rPr sz="1100" spc="-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esti</a:t>
            </a:r>
            <a:r>
              <a:rPr sz="1100" spc="-4" dirty="0" smtClean="0">
                <a:solidFill>
                  <a:srgbClr val="D8D8D8"/>
                </a:solidFill>
                <a:latin typeface="Times New Roman"/>
                <a:cs typeface="Times New Roman"/>
              </a:rPr>
              <a:t>g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ated</a:t>
            </a:r>
            <a:r>
              <a:rPr sz="1100" spc="-5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by</a:t>
            </a:r>
            <a:r>
              <a:rPr sz="1100" spc="-10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numerous</a:t>
            </a:r>
            <a:r>
              <a:rPr sz="1100" spc="-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scholars.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023" y="2841323"/>
            <a:ext cx="4067882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What</a:t>
            </a:r>
            <a:r>
              <a:rPr sz="1100" spc="2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2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</a:t>
            </a:r>
            <a:r>
              <a:rPr sz="1100" spc="8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ganizations?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4608004" cy="348094"/>
          </a:xfrm>
          <a:custGeom>
            <a:avLst/>
            <a:gdLst/>
            <a:ahLst/>
            <a:cxnLst/>
            <a:rect l="l" t="t" r="r" b="b"/>
            <a:pathLst>
              <a:path w="4608004" h="348094">
                <a:moveTo>
                  <a:pt x="4608004" y="0"/>
                </a:moveTo>
                <a:lnTo>
                  <a:pt x="0" y="0"/>
                </a:lnTo>
                <a:lnTo>
                  <a:pt x="0" y="348094"/>
                </a:lnTo>
                <a:lnTo>
                  <a:pt x="4608004" y="348094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1535976" y="0"/>
                </a:moveTo>
                <a:lnTo>
                  <a:pt x="0" y="0"/>
                </a:lnTo>
                <a:lnTo>
                  <a:pt x="0" y="111023"/>
                </a:lnTo>
                <a:lnTo>
                  <a:pt x="1535976" y="111023"/>
                </a:lnTo>
                <a:lnTo>
                  <a:pt x="1535976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5976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1952" y="3344976"/>
            <a:ext cx="1535976" cy="111023"/>
          </a:xfrm>
          <a:custGeom>
            <a:avLst/>
            <a:gdLst/>
            <a:ahLst/>
            <a:cxnLst/>
            <a:rect l="l" t="t" r="r" b="b"/>
            <a:pathLst>
              <a:path w="1535976" h="111023">
                <a:moveTo>
                  <a:pt x="0" y="111023"/>
                </a:moveTo>
                <a:lnTo>
                  <a:pt x="1535976" y="111023"/>
                </a:lnTo>
                <a:lnTo>
                  <a:pt x="1535976" y="0"/>
                </a:lnTo>
                <a:lnTo>
                  <a:pt x="0" y="0"/>
                </a:lnTo>
                <a:lnTo>
                  <a:pt x="0" y="111023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01349"/>
            <a:ext cx="4061422" cy="207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Human-Resource</a:t>
            </a:r>
            <a:r>
              <a:rPr sz="1400" spc="2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400" spc="1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400" spc="3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1400" spc="-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iv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r>
              <a:rPr sz="1400" spc="8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Corporations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45" y="605407"/>
            <a:ext cx="4102175" cy="34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382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1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2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important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theoretical</a:t>
            </a:r>
            <a:r>
              <a:rPr sz="1100" spc="-4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empirical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economists</a:t>
            </a:r>
            <a:r>
              <a:rPr sz="1100" spc="-4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analyzing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di</a:t>
            </a:r>
            <a:r>
              <a:rPr sz="1100" spc="-25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ferent</a:t>
            </a:r>
            <a:r>
              <a:rPr sz="1100" spc="-4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human-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esou</a:t>
            </a:r>
            <a:r>
              <a:rPr sz="1100" spc="-21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policies</a:t>
            </a:r>
            <a:r>
              <a:rPr sz="1100" spc="2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4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5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45" y="1081149"/>
            <a:ext cx="3568170" cy="16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Economic</a:t>
            </a:r>
            <a:r>
              <a:rPr sz="1100" spc="-4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agents</a:t>
            </a:r>
            <a:r>
              <a:rPr sz="1100" spc="-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9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2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0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porations</a:t>
            </a:r>
            <a:r>
              <a:rPr sz="1100" spc="2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mot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ated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246" y="1399090"/>
            <a:ext cx="3804228" cy="798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per</a:t>
            </a:r>
            <a:r>
              <a:rPr sz="1000" spc="-26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ormance-based</a:t>
            </a:r>
            <a:r>
              <a:rPr sz="1000" spc="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compensation: 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bonus,</a:t>
            </a:r>
            <a:r>
              <a:rPr sz="1000" spc="-2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54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share</a:t>
            </a:r>
            <a:r>
              <a:rPr sz="1000" spc="-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options;</a:t>
            </a:r>
            <a:endParaRPr sz="1000">
              <a:latin typeface="Times New Roman"/>
              <a:cs typeface="Times New Roman"/>
            </a:endParaRPr>
          </a:p>
          <a:p>
            <a:pPr marL="12700" marR="22469" indent="0">
              <a:lnSpc>
                <a:spcPct val="99658"/>
              </a:lnSpc>
              <a:spcBef>
                <a:spcPts val="72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19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eer 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paths</a:t>
            </a:r>
            <a:r>
              <a:rPr sz="1000" spc="2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within</a:t>
            </a:r>
            <a:r>
              <a:rPr sz="1000" spc="-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the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promotions,</a:t>
            </a:r>
            <a:r>
              <a:rPr sz="1000" spc="-4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and</a:t>
            </a:r>
            <a:r>
              <a:rPr sz="1000" spc="-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outside</a:t>
            </a:r>
            <a:r>
              <a:rPr sz="1000" spc="-54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36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compa</a:t>
            </a:r>
            <a:r>
              <a:rPr sz="1000" spc="-1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y opportunities;</a:t>
            </a:r>
            <a:endParaRPr sz="1000">
              <a:latin typeface="Times New Roman"/>
              <a:cs typeface="Times New Roman"/>
            </a:endParaRPr>
          </a:p>
          <a:p>
            <a:pPr marL="12700" marR="19527">
              <a:lnSpc>
                <a:spcPct val="95825"/>
              </a:lnSpc>
              <a:spcBef>
                <a:spcPts val="73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institution</a:t>
            </a:r>
            <a:r>
              <a:rPr sz="1000" spc="-37" dirty="0" smtClean="0">
                <a:latin typeface="Times New Roman"/>
                <a:cs typeface="Times New Roman"/>
              </a:rPr>
              <a:t>’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mission:</a:t>
            </a:r>
            <a:r>
              <a:rPr sz="1000" spc="1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self-mot</a:t>
            </a:r>
            <a:r>
              <a:rPr sz="1000" spc="-25" dirty="0" smtClean="0">
                <a:latin typeface="Times New Roman"/>
                <a:cs typeface="Times New Roman"/>
              </a:rPr>
              <a:t>iv</a:t>
            </a:r>
            <a:r>
              <a:rPr sz="1000" spc="0" dirty="0" smtClean="0">
                <a:latin typeface="Times New Roman"/>
                <a:cs typeface="Times New Roman"/>
              </a:rPr>
              <a:t>ated</a:t>
            </a:r>
            <a:r>
              <a:rPr sz="1000" spc="-57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empl</a:t>
            </a:r>
            <a:r>
              <a:rPr sz="1000" spc="-9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yers.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145" y="2361575"/>
            <a:ext cx="3867310" cy="336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The</a:t>
            </a:r>
            <a:r>
              <a:rPr sz="1100" spc="-1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goods</a:t>
            </a:r>
            <a:r>
              <a:rPr sz="1100" spc="2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bads</a:t>
            </a:r>
            <a:r>
              <a:rPr sz="1100" spc="16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such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incent</a:t>
            </a:r>
            <a:r>
              <a:rPr sz="1100" spc="-25" dirty="0" smtClean="0">
                <a:latin typeface="Times New Roman"/>
                <a:cs typeface="Times New Roman"/>
              </a:rPr>
              <a:t>i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schemes</a:t>
            </a:r>
            <a:r>
              <a:rPr sz="1100" spc="-3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</a:t>
            </a:r>
            <a:r>
              <a:rPr sz="1100" spc="-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pr</a:t>
            </a:r>
            <a:r>
              <a:rPr sz="1100" spc="-25" dirty="0" smtClean="0">
                <a:latin typeface="Times New Roman"/>
                <a:cs typeface="Times New Roman"/>
              </a:rPr>
              <a:t>iv</a:t>
            </a:r>
            <a:r>
              <a:rPr sz="1100" spc="0" dirty="0" smtClean="0">
                <a:latin typeface="Times New Roman"/>
                <a:cs typeface="Times New Roman"/>
              </a:rPr>
              <a:t>ate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institutions</a:t>
            </a:r>
            <a:endParaRPr sz="1100">
              <a:latin typeface="Times New Roman"/>
              <a:cs typeface="Times New Roman"/>
            </a:endParaRPr>
          </a:p>
          <a:p>
            <a:pPr marL="12700" marR="21382">
              <a:lnSpc>
                <a:spcPct val="95825"/>
              </a:lnSpc>
              <a:spcBef>
                <a:spcPts val="3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19" dirty="0" smtClean="0">
                <a:latin typeface="Times New Roman"/>
                <a:cs typeface="Times New Roman"/>
              </a:rPr>
              <a:t>a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been</a:t>
            </a:r>
            <a:r>
              <a:rPr sz="1100" spc="-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la</a:t>
            </a:r>
            <a:r>
              <a:rPr sz="1100" spc="-1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gely</a:t>
            </a:r>
            <a:r>
              <a:rPr sz="1100" spc="-3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i</a:t>
            </a:r>
            <a:r>
              <a:rPr sz="1100" spc="-44" dirty="0" smtClean="0">
                <a:latin typeface="Times New Roman"/>
                <a:cs typeface="Times New Roman"/>
              </a:rPr>
              <a:t>n</a:t>
            </a:r>
            <a:r>
              <a:rPr sz="1100" spc="-1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esti</a:t>
            </a:r>
            <a:r>
              <a:rPr sz="1100" spc="-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ated</a:t>
            </a:r>
            <a:r>
              <a:rPr sz="1100" spc="-5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by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numerous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scholars.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023" y="2841323"/>
            <a:ext cx="4067882" cy="16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What</a:t>
            </a:r>
            <a:r>
              <a:rPr sz="1100" spc="214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can</a:t>
            </a:r>
            <a:r>
              <a:rPr sz="1100" spc="10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we</a:t>
            </a:r>
            <a:r>
              <a:rPr sz="1100" spc="-12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say</a:t>
            </a:r>
            <a:r>
              <a:rPr sz="1100" spc="43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about</a:t>
            </a:r>
            <a:r>
              <a:rPr sz="1100" spc="219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the</a:t>
            </a:r>
            <a:r>
              <a:rPr sz="1100" spc="10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incent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iv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e</a:t>
            </a:r>
            <a:r>
              <a:rPr sz="1100" spc="138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design</a:t>
            </a:r>
            <a:r>
              <a:rPr sz="1100" spc="86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in</a:t>
            </a:r>
            <a:r>
              <a:rPr sz="1100" spc="51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public</a:t>
            </a:r>
            <a:r>
              <a:rPr sz="1100" spc="137" dirty="0" smtClean="0">
                <a:solidFill>
                  <a:srgbClr val="D8D8D8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o</a:t>
            </a:r>
            <a:r>
              <a:rPr sz="1100" spc="-9" dirty="0" smtClean="0">
                <a:solidFill>
                  <a:srgbClr val="D8D8D8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D8D8D8"/>
                </a:solidFill>
                <a:latin typeface="Times New Roman"/>
                <a:cs typeface="Times New Roman"/>
              </a:rPr>
              <a:t>ganizations?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84" y="3350924"/>
            <a:ext cx="942611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Klenio</a:t>
            </a:r>
            <a:r>
              <a:rPr sz="600" spc="-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Barbosa</a:t>
            </a:r>
            <a:r>
              <a:rPr sz="600" spc="1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(EESP-FGV)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7989" y="3350924"/>
            <a:ext cx="811960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ficials</a:t>
            </a:r>
            <a:r>
              <a:rPr sz="6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Concerns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3966" y="3350924"/>
            <a:ext cx="198335" cy="10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90"/>
              </a:lnSpc>
              <a:spcBef>
                <a:spcPts val="34"/>
              </a:spcBef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600" spc="-2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600" spc="-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4888</Words>
  <Application>Microsoft Office PowerPoint</Application>
  <PresentationFormat>Personalizado</PresentationFormat>
  <Paragraphs>649</Paragraphs>
  <Slides>49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3" baseType="lpstr">
      <vt:lpstr>Arial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</cp:revision>
  <dcterms:modified xsi:type="dcterms:W3CDTF">2014-10-28T14:09:36Z</dcterms:modified>
</cp:coreProperties>
</file>